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9" r:id="rId3"/>
    <p:sldId id="327" r:id="rId4"/>
    <p:sldId id="365" r:id="rId5"/>
    <p:sldId id="297" r:id="rId6"/>
    <p:sldId id="372" r:id="rId7"/>
    <p:sldId id="340" r:id="rId8"/>
    <p:sldId id="329" r:id="rId9"/>
    <p:sldId id="338" r:id="rId10"/>
    <p:sldId id="366" r:id="rId11"/>
    <p:sldId id="280" r:id="rId12"/>
    <p:sldId id="346" r:id="rId13"/>
    <p:sldId id="347" r:id="rId14"/>
    <p:sldId id="348" r:id="rId15"/>
    <p:sldId id="352" r:id="rId16"/>
    <p:sldId id="281" r:id="rId17"/>
    <p:sldId id="350" r:id="rId18"/>
    <p:sldId id="351" r:id="rId19"/>
    <p:sldId id="259" r:id="rId20"/>
    <p:sldId id="283" r:id="rId21"/>
    <p:sldId id="282" r:id="rId22"/>
    <p:sldId id="354" r:id="rId23"/>
    <p:sldId id="355" r:id="rId24"/>
    <p:sldId id="356" r:id="rId25"/>
    <p:sldId id="357" r:id="rId26"/>
    <p:sldId id="358" r:id="rId27"/>
    <p:sldId id="359" r:id="rId28"/>
    <p:sldId id="334" r:id="rId29"/>
    <p:sldId id="262" r:id="rId30"/>
    <p:sldId id="343" r:id="rId31"/>
    <p:sldId id="260" r:id="rId32"/>
    <p:sldId id="261" r:id="rId33"/>
    <p:sldId id="360" r:id="rId34"/>
    <p:sldId id="361" r:id="rId35"/>
    <p:sldId id="362" r:id="rId36"/>
    <p:sldId id="363" r:id="rId37"/>
    <p:sldId id="284" r:id="rId38"/>
    <p:sldId id="335" r:id="rId39"/>
    <p:sldId id="367" r:id="rId40"/>
    <p:sldId id="364" r:id="rId41"/>
    <p:sldId id="285" r:id="rId42"/>
    <p:sldId id="353" r:id="rId43"/>
    <p:sldId id="345" r:id="rId44"/>
    <p:sldId id="268" r:id="rId45"/>
    <p:sldId id="331" r:id="rId46"/>
    <p:sldId id="272" r:id="rId47"/>
    <p:sldId id="337" r:id="rId48"/>
    <p:sldId id="273" r:id="rId49"/>
    <p:sldId id="276" r:id="rId50"/>
    <p:sldId id="279" r:id="rId51"/>
    <p:sldId id="330" r:id="rId52"/>
    <p:sldId id="301" r:id="rId53"/>
    <p:sldId id="258" r:id="rId54"/>
    <p:sldId id="302" r:id="rId55"/>
    <p:sldId id="344" r:id="rId56"/>
    <p:sldId id="287" r:id="rId57"/>
    <p:sldId id="289" r:id="rId58"/>
    <p:sldId id="288" r:id="rId59"/>
    <p:sldId id="303" r:id="rId60"/>
    <p:sldId id="333" r:id="rId61"/>
    <p:sldId id="291" r:id="rId62"/>
    <p:sldId id="368" r:id="rId63"/>
    <p:sldId id="370" r:id="rId64"/>
    <p:sldId id="292" r:id="rId65"/>
    <p:sldId id="369" r:id="rId66"/>
    <p:sldId id="371" r:id="rId67"/>
    <p:sldId id="293" r:id="rId68"/>
    <p:sldId id="294" r:id="rId69"/>
    <p:sldId id="295" r:id="rId70"/>
    <p:sldId id="299" r:id="rId71"/>
    <p:sldId id="296" r:id="rId72"/>
    <p:sldId id="298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23" r:id="rId92"/>
    <p:sldId id="300" r:id="rId93"/>
    <p:sldId id="339" r:id="rId94"/>
    <p:sldId id="325" r:id="rId95"/>
    <p:sldId id="332" r:id="rId96"/>
    <p:sldId id="336" r:id="rId97"/>
    <p:sldId id="341" r:id="rId9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34" autoAdjust="0"/>
    <p:restoredTop sz="94660"/>
  </p:normalViewPr>
  <p:slideViewPr>
    <p:cSldViewPr snapToGrid="0">
      <p:cViewPr varScale="1">
        <p:scale>
          <a:sx n="48" d="100"/>
          <a:sy n="48" d="100"/>
        </p:scale>
        <p:origin x="5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824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907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399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597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176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7105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723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4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49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651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980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404FF-79CB-4582-BC55-748F2C2A3708}" type="datetimeFigureOut">
              <a:rPr lang="es-PE" smtClean="0"/>
              <a:t>26/09/2025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53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-J3gg1rcIs&amp;ab_channel=GusFai:Filosof%C3%ADa-Psicoan%C3%A1lisis-Psicolog%C3%ADa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recia antigu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741" y="645922"/>
            <a:ext cx="5080252" cy="5566155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r>
              <a:rPr lang="es-PE" b="1" dirty="0"/>
              <a:t>Las </a:t>
            </a:r>
            <a:r>
              <a:rPr lang="es-PE" b="1" dirty="0">
                <a:solidFill>
                  <a:srgbClr val="FF0000"/>
                </a:solidFill>
              </a:rPr>
              <a:t>virtudes</a:t>
            </a:r>
            <a:r>
              <a:rPr lang="es-PE" b="1" dirty="0"/>
              <a:t> </a:t>
            </a:r>
            <a:br>
              <a:rPr lang="es-PE" b="1" dirty="0"/>
            </a:br>
            <a:r>
              <a:rPr lang="es-PE" b="1" dirty="0"/>
              <a:t>y</a:t>
            </a:r>
            <a:br>
              <a:rPr lang="es-PE" b="1" dirty="0"/>
            </a:br>
            <a:r>
              <a:rPr lang="es-PE" b="1" dirty="0"/>
              <a:t>la </a:t>
            </a:r>
            <a:r>
              <a:rPr lang="es-PE" b="1" dirty="0">
                <a:solidFill>
                  <a:srgbClr val="FF0000"/>
                </a:solidFill>
              </a:rPr>
              <a:t>tragedia</a:t>
            </a:r>
            <a:br>
              <a:rPr lang="es-PE" b="1" dirty="0"/>
            </a:br>
            <a:r>
              <a:rPr lang="es-PE" b="1" dirty="0"/>
              <a:t>en la antigua Grecia</a:t>
            </a:r>
            <a:br>
              <a:rPr lang="es-PE" b="1" dirty="0"/>
            </a:br>
            <a:r>
              <a:rPr lang="es-PE" b="1" dirty="0"/>
              <a:t>(+ la </a:t>
            </a:r>
            <a:r>
              <a:rPr lang="es-PE" b="1" dirty="0" err="1">
                <a:solidFill>
                  <a:schemeClr val="accent6"/>
                </a:solidFill>
              </a:rPr>
              <a:t>Orestíada</a:t>
            </a:r>
            <a:r>
              <a:rPr lang="es-PE" b="1" dirty="0"/>
              <a:t>)</a:t>
            </a:r>
            <a:br>
              <a:rPr lang="es-PE" b="1" dirty="0"/>
            </a:b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63701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A29A5-80FA-5CA0-C144-948F4C67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AB1A97-20EE-46C7-2736-D46A0EB13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1041853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16600" dirty="0"/>
              <a:t>El mundo helénico</a:t>
            </a:r>
          </a:p>
        </p:txBody>
      </p:sp>
    </p:spTree>
    <p:extLst>
      <p:ext uri="{BB962C8B-B14F-4D97-AF65-F5344CB8AC3E}">
        <p14:creationId xmlns:p14="http://schemas.microsoft.com/office/powerpoint/2010/main" val="1348540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1630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45477"/>
            <a:ext cx="10515600" cy="586154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No existe Grecia, en sí misma, tal y como la conocemos ahora.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Picture 4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67508"/>
            <a:ext cx="12192000" cy="6027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78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8522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539262"/>
            <a:ext cx="12192000" cy="129328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Conjunto de “</a:t>
            </a:r>
            <a:r>
              <a:rPr lang="es-PE" dirty="0" err="1">
                <a:solidFill>
                  <a:srgbClr val="FF0000"/>
                </a:solidFill>
              </a:rPr>
              <a:t>poleis</a:t>
            </a:r>
            <a:r>
              <a:rPr lang="es-PE" dirty="0"/>
              <a:t>”: ciudades-estado con estructuras políticas diferentes; intereses diversos, guerras entre ellas. Se reconocen como parte de una unidad espiritual: la </a:t>
            </a:r>
            <a:r>
              <a:rPr lang="es-PE" dirty="0" err="1">
                <a:solidFill>
                  <a:srgbClr val="FF0000"/>
                </a:solidFill>
              </a:rPr>
              <a:t>hélade</a:t>
            </a:r>
            <a:r>
              <a:rPr lang="es-PE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550"/>
            <a:ext cx="12191999" cy="50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4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5656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954" y="849086"/>
            <a:ext cx="10515600" cy="5589134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Comparten comercio, juegos, creencias.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82" y="2024742"/>
            <a:ext cx="6331404" cy="3783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6" y="2054984"/>
            <a:ext cx="5168515" cy="37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76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5656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870857"/>
            <a:ext cx="10515600" cy="5306106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Lengua, cultura, culto compartido = </a:t>
            </a:r>
            <a:r>
              <a:rPr lang="es-PE" dirty="0">
                <a:solidFill>
                  <a:srgbClr val="FF0000"/>
                </a:solidFill>
              </a:rPr>
              <a:t>humanidad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39" y="1533185"/>
            <a:ext cx="4023632" cy="51147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769" y="1468843"/>
            <a:ext cx="4444774" cy="51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3014" y="19249"/>
            <a:ext cx="10515600" cy="6176962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Dioses olímpicos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78" y="1646422"/>
            <a:ext cx="9262029" cy="4489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657555" y="6172467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Lealtad</a:t>
            </a:r>
          </a:p>
          <a:p>
            <a:pPr algn="ctr"/>
            <a:r>
              <a:rPr lang="es-PE" sz="1600" dirty="0"/>
              <a:t>Matrimonio</a:t>
            </a:r>
          </a:p>
          <a:p>
            <a:pPr algn="ctr"/>
            <a:r>
              <a:rPr lang="es-PE" sz="1600" dirty="0"/>
              <a:t>Familia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641241" y="889020"/>
            <a:ext cx="93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Cielo</a:t>
            </a:r>
          </a:p>
          <a:p>
            <a:pPr algn="ctr"/>
            <a:r>
              <a:rPr lang="es-PE" sz="1600" dirty="0"/>
              <a:t>Trueno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945477" y="781307"/>
            <a:ext cx="1245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Mares</a:t>
            </a:r>
          </a:p>
          <a:p>
            <a:pPr algn="ctr"/>
            <a:r>
              <a:rPr lang="es-PE" sz="1600" dirty="0"/>
              <a:t>Océanos</a:t>
            </a:r>
          </a:p>
          <a:p>
            <a:pPr algn="ctr"/>
            <a:r>
              <a:rPr lang="es-PE" sz="1600" dirty="0"/>
              <a:t>Terremotos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376841" y="958362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Sabiduría</a:t>
            </a:r>
          </a:p>
          <a:p>
            <a:pPr algn="ctr"/>
            <a:r>
              <a:rPr lang="es-PE" sz="1600" dirty="0"/>
              <a:t>Guerra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139516" y="6162361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Fuego</a:t>
            </a:r>
          </a:p>
          <a:p>
            <a:pPr algn="ctr"/>
            <a:r>
              <a:rPr lang="es-PE" sz="1600" dirty="0"/>
              <a:t>Forja</a:t>
            </a:r>
          </a:p>
          <a:p>
            <a:pPr algn="ctr"/>
            <a:r>
              <a:rPr lang="es-PE" sz="1600" dirty="0"/>
              <a:t>Herreros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98247" y="803852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Luz</a:t>
            </a:r>
          </a:p>
          <a:p>
            <a:pPr algn="ctr"/>
            <a:r>
              <a:rPr lang="es-PE" sz="1600" dirty="0"/>
              <a:t>Sol</a:t>
            </a:r>
          </a:p>
          <a:p>
            <a:pPr algn="ctr"/>
            <a:r>
              <a:rPr lang="es-PE" sz="1600" dirty="0"/>
              <a:t>Artes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37543" y="6160403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Naturaleza</a:t>
            </a:r>
          </a:p>
          <a:p>
            <a:pPr algn="ctr"/>
            <a:r>
              <a:rPr lang="es-PE" sz="1600" dirty="0"/>
              <a:t>Animales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426272" y="842777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Mensajero</a:t>
            </a:r>
          </a:p>
          <a:p>
            <a:pPr algn="ctr"/>
            <a:r>
              <a:rPr lang="es-PE" sz="1600" dirty="0"/>
              <a:t>Viajeros</a:t>
            </a:r>
          </a:p>
          <a:p>
            <a:pPr algn="ctr"/>
            <a:r>
              <a:rPr lang="es-PE" sz="1600" dirty="0"/>
              <a:t>Comerciantes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873647" y="6121588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Guerra</a:t>
            </a:r>
          </a:p>
          <a:p>
            <a:pPr algn="ctr"/>
            <a:r>
              <a:rPr lang="es-PE" sz="1600" dirty="0"/>
              <a:t>Violencia</a:t>
            </a:r>
          </a:p>
          <a:p>
            <a:pPr algn="ctr"/>
            <a:r>
              <a:rPr lang="es-PE" sz="1600" dirty="0"/>
              <a:t>Fuerza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319504" y="6121589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Vino</a:t>
            </a:r>
          </a:p>
          <a:p>
            <a:pPr algn="ctr"/>
            <a:r>
              <a:rPr lang="es-PE" sz="1600" dirty="0"/>
              <a:t>Festividad</a:t>
            </a:r>
          </a:p>
          <a:p>
            <a:pPr algn="ctr"/>
            <a:r>
              <a:rPr lang="es-PE" sz="1600" dirty="0"/>
              <a:t>Embriaguez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433813" y="6135422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Tierra</a:t>
            </a:r>
          </a:p>
          <a:p>
            <a:pPr algn="ctr"/>
            <a:r>
              <a:rPr lang="es-PE" sz="1600" dirty="0"/>
              <a:t>Cultivo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837544" y="981594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Amor</a:t>
            </a:r>
          </a:p>
          <a:p>
            <a:pPr algn="ctr"/>
            <a:r>
              <a:rPr lang="es-PE" sz="1600" dirty="0"/>
              <a:t>Belleza</a:t>
            </a:r>
          </a:p>
        </p:txBody>
      </p:sp>
    </p:spTree>
    <p:extLst>
      <p:ext uri="{BB962C8B-B14F-4D97-AF65-F5344CB8AC3E}">
        <p14:creationId xmlns:p14="http://schemas.microsoft.com/office/powerpoint/2010/main" val="357010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849086"/>
            <a:ext cx="10515600" cy="5327877"/>
          </a:xfrm>
        </p:spPr>
        <p:txBody>
          <a:bodyPr/>
          <a:lstStyle/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Mitos</a:t>
            </a:r>
            <a:r>
              <a:rPr lang="es-PE" dirty="0"/>
              <a:t> = relatos sobre cosmos = Estructuración del universo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943" y="1803694"/>
            <a:ext cx="5806285" cy="37670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72" y="1803694"/>
            <a:ext cx="5128355" cy="38462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8" y="5785418"/>
            <a:ext cx="35242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52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598715"/>
            <a:ext cx="121920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El imaginario de </a:t>
            </a:r>
            <a:r>
              <a:rPr lang="es-PE" dirty="0">
                <a:solidFill>
                  <a:srgbClr val="FF0000"/>
                </a:solidFill>
              </a:rPr>
              <a:t>Homero</a:t>
            </a:r>
            <a:r>
              <a:rPr lang="es-PE" dirty="0"/>
              <a:t>, preservado oralmente por mucho tiempo, luego por escrito. Se le memorizaba y recitaba; finalidad pedagógica. Objetivo religioso y político.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143"/>
            <a:ext cx="12192000" cy="50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52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9871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Paradigma de la </a:t>
            </a:r>
            <a:r>
              <a:rPr lang="es-PE" dirty="0">
                <a:solidFill>
                  <a:srgbClr val="FF0000"/>
                </a:solidFill>
              </a:rPr>
              <a:t>guerra</a:t>
            </a:r>
            <a:r>
              <a:rPr lang="es-PE" dirty="0"/>
              <a:t>; Victoria = seguridad y supervivencia. Si no se gana, al menos alcanzar la gloria. 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661"/>
            <a:ext cx="12192000" cy="52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69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567097" y="4286936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9334789" y="3685784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1638537" y="3501118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1197428" y="3155434"/>
            <a:ext cx="1053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Minoica           Micénica           Época Oscura           Época Arcaica           Época Clásica            Época Helenística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5" y="256093"/>
            <a:ext cx="3331054" cy="212944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60" y="4490533"/>
            <a:ext cx="2920093" cy="22366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17" y="213950"/>
            <a:ext cx="3696396" cy="216896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334" y="4393441"/>
            <a:ext cx="3851519" cy="233375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0737" y="256093"/>
            <a:ext cx="3194771" cy="203303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167" y="4392599"/>
            <a:ext cx="3345341" cy="2244342"/>
          </a:xfrm>
          <a:prstGeom prst="rect">
            <a:avLst/>
          </a:prstGeom>
        </p:spPr>
      </p:pic>
      <p:cxnSp>
        <p:nvCxnSpPr>
          <p:cNvPr id="18" name="Conector recto de flecha 17"/>
          <p:cNvCxnSpPr/>
          <p:nvPr/>
        </p:nvCxnSpPr>
        <p:spPr>
          <a:xfrm flipV="1">
            <a:off x="1638537" y="2612571"/>
            <a:ext cx="0" cy="5428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2995860" y="3599935"/>
            <a:ext cx="5680" cy="5152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4654134" y="2532849"/>
            <a:ext cx="0" cy="5428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>
            <a:off x="6435875" y="3593466"/>
            <a:ext cx="5680" cy="5152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8438514" y="2586575"/>
            <a:ext cx="1129639" cy="4235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H="1">
            <a:off x="10634182" y="3672903"/>
            <a:ext cx="5680" cy="5152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07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465" y="1536822"/>
            <a:ext cx="5204793" cy="3687417"/>
          </a:xfrm>
        </p:spPr>
        <p:txBody>
          <a:bodyPr>
            <a:normAutofit fontScale="90000"/>
          </a:bodyPr>
          <a:lstStyle/>
          <a:p>
            <a:r>
              <a:rPr lang="es-PE" b="1" dirty="0"/>
              <a:t>LA PURIFICACIÓN DEL JUICIO POLÍTICO</a:t>
            </a:r>
            <a:br>
              <a:rPr lang="es-PE" b="1" dirty="0"/>
            </a:br>
            <a:r>
              <a:rPr lang="es-PE" b="1" dirty="0"/>
              <a:t> </a:t>
            </a:r>
            <a:br>
              <a:rPr lang="es-PE" b="1" dirty="0"/>
            </a:br>
            <a:r>
              <a:rPr lang="es-ES" dirty="0"/>
              <a:t>NARRATIVAS DE JUSTICIA, POLÍTICAS DE RECONCILIACIÓN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33939" y="5739865"/>
            <a:ext cx="7570304" cy="2236270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De Gonzalo Gamio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288" y="365125"/>
            <a:ext cx="4754217" cy="6030813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56DB839-EEE5-F02C-9084-84DB90464D60}"/>
              </a:ext>
            </a:extLst>
          </p:cNvPr>
          <p:cNvSpPr txBox="1">
            <a:spLocks/>
          </p:cNvSpPr>
          <p:nvPr/>
        </p:nvSpPr>
        <p:spPr>
          <a:xfrm>
            <a:off x="359465" y="206099"/>
            <a:ext cx="7174396" cy="986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N</a:t>
            </a:r>
            <a:r>
              <a:rPr lang="es-PE" dirty="0" err="1"/>
              <a:t>otas</a:t>
            </a:r>
            <a:r>
              <a:rPr lang="es-PE" dirty="0"/>
              <a:t> y contexto para leer:</a:t>
            </a:r>
          </a:p>
        </p:txBody>
      </p:sp>
    </p:spTree>
    <p:extLst>
      <p:ext uri="{BB962C8B-B14F-4D97-AF65-F5344CB8AC3E}">
        <p14:creationId xmlns:p14="http://schemas.microsoft.com/office/powerpoint/2010/main" val="396881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551021" y="4093978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10266325" y="3236722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461392" y="3737582"/>
            <a:ext cx="1357323" cy="1479959"/>
            <a:chOff x="4090757" y="2929728"/>
            <a:chExt cx="443392" cy="1479959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090757" y="4040355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-1200 circa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5615356" y="4779564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479086" y="4828033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2920331" y="3011853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Troya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479086" y="3296018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sp>
        <p:nvSpPr>
          <p:cNvPr id="13" name="22 CuadroTexto"/>
          <p:cNvSpPr txBox="1"/>
          <p:nvPr/>
        </p:nvSpPr>
        <p:spPr>
          <a:xfrm>
            <a:off x="5840844" y="3472180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519" y="616013"/>
            <a:ext cx="2316961" cy="20744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41" y="0"/>
            <a:ext cx="3414847" cy="29297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47" y="131701"/>
            <a:ext cx="2101129" cy="2789109"/>
          </a:xfrm>
          <a:prstGeom prst="rect">
            <a:avLst/>
          </a:prstGeom>
        </p:spPr>
      </p:pic>
      <p:sp>
        <p:nvSpPr>
          <p:cNvPr id="10" name="22 CuadroTexto">
            <a:extLst>
              <a:ext uri="{FF2B5EF4-FFF2-40B4-BE49-F238E27FC236}">
                <a16:creationId xmlns:a16="http://schemas.microsoft.com/office/drawing/2014/main" id="{D78D5DF4-5827-FF51-64B3-9A15C2704268}"/>
              </a:ext>
            </a:extLst>
          </p:cNvPr>
          <p:cNvSpPr txBox="1"/>
          <p:nvPr/>
        </p:nvSpPr>
        <p:spPr>
          <a:xfrm>
            <a:off x="804683" y="5755909"/>
            <a:ext cx="10617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u="sng" dirty="0">
                <a:solidFill>
                  <a:srgbClr val="FF0000"/>
                </a:solidFill>
              </a:rPr>
              <a:t>La Orestíada, escrita en el siglo de Pericles</a:t>
            </a:r>
            <a:r>
              <a:rPr lang="es-PE" sz="2800" dirty="0"/>
              <a:t>, se remite a hechos ocurridos </a:t>
            </a:r>
            <a:r>
              <a:rPr lang="es-PE" sz="2800" u="sng" dirty="0">
                <a:solidFill>
                  <a:srgbClr val="00B050"/>
                </a:solidFill>
              </a:rPr>
              <a:t>antes y durante la épica de Homero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0B800A-4F31-A85C-BA10-100325F61B0A}"/>
              </a:ext>
            </a:extLst>
          </p:cNvPr>
          <p:cNvCxnSpPr>
            <a:cxnSpLocks/>
          </p:cNvCxnSpPr>
          <p:nvPr/>
        </p:nvCxnSpPr>
        <p:spPr>
          <a:xfrm flipV="1">
            <a:off x="3985846" y="4590127"/>
            <a:ext cx="4925203" cy="1201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5D8D90-E6E1-BB29-B768-AF9CAFE656C2}"/>
              </a:ext>
            </a:extLst>
          </p:cNvPr>
          <p:cNvCxnSpPr>
            <a:cxnSpLocks/>
          </p:cNvCxnSpPr>
          <p:nvPr/>
        </p:nvCxnSpPr>
        <p:spPr>
          <a:xfrm flipH="1" flipV="1">
            <a:off x="4426488" y="4467680"/>
            <a:ext cx="1457157" cy="212422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72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2157047" y="168398"/>
            <a:ext cx="872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Universo = totalidad organizada parcialmente comprensible. El orden del cosmos</a:t>
            </a:r>
          </a:p>
          <a:p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728"/>
            <a:ext cx="12192000" cy="60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5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73625" y="0"/>
            <a:ext cx="12118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/>
              <a:t>Diké</a:t>
            </a:r>
            <a:r>
              <a:rPr lang="es-PE" dirty="0"/>
              <a:t> y Themis (hija y madre)=  Derecho y Justicia : </a:t>
            </a:r>
            <a:r>
              <a:rPr lang="es-PE" dirty="0">
                <a:solidFill>
                  <a:srgbClr val="FF0000"/>
                </a:solidFill>
              </a:rPr>
              <a:t>Vigilancia del cosmos: </a:t>
            </a:r>
            <a:r>
              <a:rPr lang="es-PE" dirty="0"/>
              <a:t>En Roma:</a:t>
            </a:r>
            <a:r>
              <a:rPr lang="es-PE" dirty="0">
                <a:solidFill>
                  <a:srgbClr val="FF0000"/>
                </a:solidFill>
              </a:rPr>
              <a:t> </a:t>
            </a:r>
            <a:r>
              <a:rPr lang="es-PE" dirty="0" err="1">
                <a:solidFill>
                  <a:srgbClr val="FF0000"/>
                </a:solidFill>
              </a:rPr>
              <a:t>Iustitia</a:t>
            </a:r>
            <a:endParaRPr lang="es-PE" dirty="0">
              <a:solidFill>
                <a:srgbClr val="FF0000"/>
              </a:solidFill>
            </a:endParaRPr>
          </a:p>
          <a:p>
            <a:endParaRPr lang="es-PE" dirty="0">
              <a:solidFill>
                <a:srgbClr val="FF0000"/>
              </a:solidFill>
            </a:endParaRPr>
          </a:p>
          <a:p>
            <a:r>
              <a:rPr lang="es-MX" dirty="0"/>
              <a:t>En la mitología griega, Themis es la </a:t>
            </a:r>
            <a:r>
              <a:rPr lang="es-MX" dirty="0" err="1"/>
              <a:t>titánide</a:t>
            </a:r>
            <a:r>
              <a:rPr lang="es-MX" dirty="0"/>
              <a:t> del orden divino, la justicia y la ley eterna, mientras que </a:t>
            </a:r>
            <a:r>
              <a:rPr lang="es-MX" dirty="0" err="1"/>
              <a:t>Diké</a:t>
            </a:r>
            <a:r>
              <a:rPr lang="es-MX" dirty="0"/>
              <a:t> es su hija y una de las Horas, la personificación de la justicia humana y el juicio justo. Ambas diosas están vinculadas a la justicia, pero Temis representa un orden cósmico y eterno, y </a:t>
            </a:r>
            <a:r>
              <a:rPr lang="es-MX" dirty="0" err="1"/>
              <a:t>Diké</a:t>
            </a:r>
            <a:r>
              <a:rPr lang="es-MX" dirty="0"/>
              <a:t> se enfoca en la justicia dentro de las relaciones humanas y la legalidad. 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128B8-FB96-BD60-4119-BE57E4DD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" y="1477328"/>
            <a:ext cx="4326590" cy="5380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54248-E3B0-03FF-55D8-564D4628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60" y="1477328"/>
            <a:ext cx="7784916" cy="53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4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2968062" y="185784"/>
            <a:ext cx="798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Cosmos = orden; Conservación del orden= Armonía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283"/>
            <a:ext cx="12191999" cy="61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9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1652519" y="0"/>
            <a:ext cx="10148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  <a:p>
            <a:r>
              <a:rPr lang="es-PE" dirty="0"/>
              <a:t>Equilibrio = conflicto o tensión de fuerzas contrapuestas que se anulan recíprocamente. </a:t>
            </a:r>
          </a:p>
          <a:p>
            <a:r>
              <a:rPr lang="es-PE" dirty="0"/>
              <a:t>Si se cumple y mantiene el orden, honramos a la justicia, supervisora del cosmos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8"/>
            <a:ext cx="12192000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3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2043707" y="0"/>
            <a:ext cx="10148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  <a:p>
            <a:r>
              <a:rPr lang="es-PE" dirty="0"/>
              <a:t>Lo justo = correcto, lo que es necesario que sea, la preservación del cosmos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70" y="1933314"/>
            <a:ext cx="5546867" cy="36435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03" y="1933314"/>
            <a:ext cx="5074147" cy="381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0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0" y="194561"/>
            <a:ext cx="66211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sz="3600" dirty="0"/>
          </a:p>
          <a:p>
            <a:r>
              <a:rPr lang="es-PE" sz="3600" dirty="0">
                <a:solidFill>
                  <a:srgbClr val="FF0000"/>
                </a:solidFill>
              </a:rPr>
              <a:t>Heráclito</a:t>
            </a:r>
            <a:r>
              <a:rPr lang="es-PE" sz="3600" dirty="0"/>
              <a:t> = “Sol y estrellas no podrán sobrepasar sus límites o las erinias lo descubrirán. (Fragmento 94, Poema)”</a:t>
            </a:r>
          </a:p>
          <a:p>
            <a:endParaRPr lang="es-PE" sz="3600" dirty="0"/>
          </a:p>
          <a:p>
            <a:endParaRPr lang="es-PE" sz="3600" dirty="0"/>
          </a:p>
          <a:p>
            <a:endParaRPr lang="es-PE" sz="3600" dirty="0"/>
          </a:p>
          <a:p>
            <a:r>
              <a:rPr lang="es-PE" sz="3600" dirty="0">
                <a:solidFill>
                  <a:srgbClr val="00B050"/>
                </a:solidFill>
              </a:rPr>
              <a:t>Parménides</a:t>
            </a:r>
            <a:r>
              <a:rPr lang="es-PE" sz="3600" dirty="0"/>
              <a:t> = “El ser no puede ser, así ha sido encadenado por el derecho y la justicia” (?)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718" y="165737"/>
            <a:ext cx="3194686" cy="315092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18" y="3541341"/>
            <a:ext cx="2662671" cy="33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142864" y="41845"/>
            <a:ext cx="10148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>
                <a:solidFill>
                  <a:srgbClr val="FF0000"/>
                </a:solidFill>
              </a:rPr>
              <a:t>Crimen = herida al orden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53" y="1136525"/>
            <a:ext cx="4249518" cy="50795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588" y="558530"/>
            <a:ext cx="2973793" cy="28097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000" y="4473828"/>
            <a:ext cx="3293398" cy="2237225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6061646" y="1579418"/>
            <a:ext cx="788041" cy="5985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Flecha derecha 6"/>
          <p:cNvSpPr/>
          <p:nvPr/>
        </p:nvSpPr>
        <p:spPr>
          <a:xfrm rot="5400000">
            <a:off x="8410237" y="3771038"/>
            <a:ext cx="788041" cy="5985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22 CuadroTexto">
            <a:extLst>
              <a:ext uri="{FF2B5EF4-FFF2-40B4-BE49-F238E27FC236}">
                <a16:creationId xmlns:a16="http://schemas.microsoft.com/office/drawing/2014/main" id="{4F21ED62-2BC4-7893-019C-A623367C0F51}"/>
              </a:ext>
            </a:extLst>
          </p:cNvPr>
          <p:cNvSpPr txBox="1"/>
          <p:nvPr/>
        </p:nvSpPr>
        <p:spPr>
          <a:xfrm>
            <a:off x="1054227" y="2841829"/>
            <a:ext cx="46463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 err="1">
                <a:solidFill>
                  <a:srgbClr val="FF0000"/>
                </a:solidFill>
              </a:rPr>
              <a:t>Zeús</a:t>
            </a:r>
            <a:r>
              <a:rPr lang="es-PE" sz="5400" dirty="0">
                <a:solidFill>
                  <a:srgbClr val="FF0000"/>
                </a:solidFill>
              </a:rPr>
              <a:t> </a:t>
            </a:r>
          </a:p>
          <a:p>
            <a:r>
              <a:rPr lang="es-PE" sz="5400" dirty="0">
                <a:solidFill>
                  <a:srgbClr val="FF0000"/>
                </a:solidFill>
              </a:rPr>
              <a:t>Ley</a:t>
            </a:r>
          </a:p>
          <a:p>
            <a:r>
              <a:rPr lang="es-PE" sz="5400" dirty="0">
                <a:solidFill>
                  <a:srgbClr val="FF0000"/>
                </a:solidFill>
              </a:rPr>
              <a:t>Orden del cosmos</a:t>
            </a:r>
          </a:p>
        </p:txBody>
      </p:sp>
      <p:sp>
        <p:nvSpPr>
          <p:cNvPr id="9" name="22 CuadroTexto">
            <a:extLst>
              <a:ext uri="{FF2B5EF4-FFF2-40B4-BE49-F238E27FC236}">
                <a16:creationId xmlns:a16="http://schemas.microsoft.com/office/drawing/2014/main" id="{91CA21BB-9345-3CDB-9287-31869CAAD1B2}"/>
              </a:ext>
            </a:extLst>
          </p:cNvPr>
          <p:cNvSpPr txBox="1"/>
          <p:nvPr/>
        </p:nvSpPr>
        <p:spPr>
          <a:xfrm>
            <a:off x="6994168" y="965175"/>
            <a:ext cx="46463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>
                <a:solidFill>
                  <a:srgbClr val="FF0000"/>
                </a:solidFill>
              </a:rPr>
              <a:t>Atenea</a:t>
            </a:r>
          </a:p>
          <a:p>
            <a:r>
              <a:rPr lang="es-PE" sz="5400" dirty="0">
                <a:solidFill>
                  <a:srgbClr val="FF0000"/>
                </a:solidFill>
              </a:rPr>
              <a:t>Justicia</a:t>
            </a:r>
          </a:p>
          <a:p>
            <a:endParaRPr lang="es-PE" sz="5400" dirty="0">
              <a:solidFill>
                <a:srgbClr val="FF0000"/>
              </a:solidFill>
            </a:endParaRPr>
          </a:p>
        </p:txBody>
      </p:sp>
      <p:sp>
        <p:nvSpPr>
          <p:cNvPr id="10" name="22 CuadroTexto">
            <a:extLst>
              <a:ext uri="{FF2B5EF4-FFF2-40B4-BE49-F238E27FC236}">
                <a16:creationId xmlns:a16="http://schemas.microsoft.com/office/drawing/2014/main" id="{B27AFD51-6310-BBE8-DC0E-47F87E2F6845}"/>
              </a:ext>
            </a:extLst>
          </p:cNvPr>
          <p:cNvSpPr txBox="1"/>
          <p:nvPr/>
        </p:nvSpPr>
        <p:spPr>
          <a:xfrm>
            <a:off x="6523824" y="4357912"/>
            <a:ext cx="46463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>
                <a:solidFill>
                  <a:srgbClr val="FF0000"/>
                </a:solidFill>
              </a:rPr>
              <a:t>Erinias (furias)</a:t>
            </a:r>
          </a:p>
          <a:p>
            <a:r>
              <a:rPr lang="es-PE" sz="5400" dirty="0">
                <a:solidFill>
                  <a:srgbClr val="FF0000"/>
                </a:solidFill>
              </a:rPr>
              <a:t>Castigo</a:t>
            </a:r>
          </a:p>
          <a:p>
            <a:endParaRPr lang="es-PE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4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5196" y="365760"/>
            <a:ext cx="10515600" cy="5611698"/>
          </a:xfrm>
        </p:spPr>
        <p:txBody>
          <a:bodyPr/>
          <a:lstStyle/>
          <a:p>
            <a:r>
              <a:rPr lang="es-PE" dirty="0" err="1"/>
              <a:t>MacIntyre</a:t>
            </a:r>
            <a:r>
              <a:rPr lang="es-PE" dirty="0"/>
              <a:t>, en </a:t>
            </a:r>
            <a:r>
              <a:rPr lang="es-PE" i="1" dirty="0"/>
              <a:t>Tras la virtud</a:t>
            </a:r>
            <a:r>
              <a:rPr lang="es-PE" dirty="0"/>
              <a:t>, en el capítulo XI llamado “Las virtudes en Atenas”, señala que: </a:t>
            </a:r>
          </a:p>
          <a:p>
            <a:endParaRPr lang="es-PE" dirty="0"/>
          </a:p>
          <a:p>
            <a:pPr lvl="1" algn="just"/>
            <a:r>
              <a:rPr lang="es-PE" dirty="0"/>
              <a:t>“&lt;&lt;</a:t>
            </a:r>
            <a:r>
              <a:rPr lang="es-PE" i="1" dirty="0" err="1"/>
              <a:t>Díké</a:t>
            </a:r>
            <a:r>
              <a:rPr lang="es-PE" dirty="0"/>
              <a:t> (</a:t>
            </a:r>
            <a:r>
              <a:rPr lang="es-PE" dirty="0">
                <a:solidFill>
                  <a:srgbClr val="FF0000"/>
                </a:solidFill>
              </a:rPr>
              <a:t>justicia</a:t>
            </a:r>
            <a:r>
              <a:rPr lang="es-PE" dirty="0"/>
              <a:t>) significa básicamente </a:t>
            </a:r>
            <a:r>
              <a:rPr lang="es-PE" dirty="0">
                <a:solidFill>
                  <a:srgbClr val="FF0000"/>
                </a:solidFill>
              </a:rPr>
              <a:t>el orden del universo</a:t>
            </a:r>
            <a:r>
              <a:rPr lang="es-PE" dirty="0"/>
              <a:t>&gt;&gt;, escribió </a:t>
            </a:r>
            <a:r>
              <a:rPr lang="es-PE" dirty="0" err="1"/>
              <a:t>Hugh</a:t>
            </a:r>
            <a:r>
              <a:rPr lang="es-PE" dirty="0"/>
              <a:t> Lloyd-Jones (1971, p. 161); </a:t>
            </a:r>
            <a:r>
              <a:rPr lang="es-PE" i="1" dirty="0" err="1"/>
              <a:t>dikaios</a:t>
            </a:r>
            <a:r>
              <a:rPr lang="es-PE" dirty="0"/>
              <a:t> (</a:t>
            </a:r>
            <a:r>
              <a:rPr lang="es-PE" dirty="0">
                <a:solidFill>
                  <a:srgbClr val="FF0000"/>
                </a:solidFill>
              </a:rPr>
              <a:t>justo</a:t>
            </a:r>
            <a:r>
              <a:rPr lang="es-PE" dirty="0"/>
              <a:t>) es </a:t>
            </a:r>
            <a:r>
              <a:rPr lang="es-PE" dirty="0">
                <a:solidFill>
                  <a:srgbClr val="FF0000"/>
                </a:solidFill>
              </a:rPr>
              <a:t>el hombre que respeta y no viola ese orden</a:t>
            </a:r>
            <a:r>
              <a:rPr lang="es-PE" dirty="0"/>
              <a:t>. (…) Incluso en siglo V (a.C.) la naturaleza de la relación entre la </a:t>
            </a:r>
            <a:r>
              <a:rPr lang="es-PE" i="1" dirty="0" err="1"/>
              <a:t>dikaiosyne</a:t>
            </a:r>
            <a:r>
              <a:rPr lang="es-PE" dirty="0"/>
              <a:t> y algún orden cósmico no está tan clara como lo estaba en los poemas homéricos. (…) Ser </a:t>
            </a:r>
            <a:r>
              <a:rPr lang="es-PE" i="1" dirty="0" err="1"/>
              <a:t>dikaios</a:t>
            </a:r>
            <a:r>
              <a:rPr lang="es-PE" dirty="0"/>
              <a:t> </a:t>
            </a:r>
            <a:r>
              <a:rPr lang="es-PE" dirty="0">
                <a:solidFill>
                  <a:srgbClr val="FF0000"/>
                </a:solidFill>
              </a:rPr>
              <a:t>en Homero es no transgredir ese orden</a:t>
            </a:r>
            <a:r>
              <a:rPr lang="es-PE" dirty="0"/>
              <a:t>.”(1987,p.162)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68" y="4002059"/>
            <a:ext cx="2520055" cy="25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85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27415" y="495918"/>
            <a:ext cx="74544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PE" dirty="0"/>
          </a:p>
          <a:p>
            <a:r>
              <a:rPr lang="es-PE" dirty="0"/>
              <a:t>No hay idea de pecado</a:t>
            </a:r>
          </a:p>
          <a:p>
            <a:endParaRPr lang="es-PE" dirty="0"/>
          </a:p>
          <a:p>
            <a:r>
              <a:rPr lang="es-PE" dirty="0"/>
              <a:t>Desmesura (</a:t>
            </a:r>
            <a:r>
              <a:rPr lang="es-PE" dirty="0" err="1"/>
              <a:t>hybris</a:t>
            </a:r>
            <a:r>
              <a:rPr lang="es-PE" dirty="0"/>
              <a:t>)</a:t>
            </a:r>
          </a:p>
          <a:p>
            <a:endParaRPr lang="es-PE" dirty="0"/>
          </a:p>
          <a:p>
            <a:r>
              <a:rPr lang="es-PE" dirty="0"/>
              <a:t>“</a:t>
            </a:r>
            <a:r>
              <a:rPr lang="es-PE" dirty="0" err="1"/>
              <a:t>Conocete</a:t>
            </a:r>
            <a:r>
              <a:rPr lang="es-PE" dirty="0"/>
              <a:t> a ti mismo” “nada demasiado”</a:t>
            </a:r>
          </a:p>
          <a:p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Quebrar el orden = excederse, hacer injusticia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64" y="145908"/>
            <a:ext cx="5679983" cy="63991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15" y="3081241"/>
            <a:ext cx="4475018" cy="32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5" y="2300385"/>
            <a:ext cx="2910762" cy="29107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747" y="1737980"/>
            <a:ext cx="3328988" cy="338204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972" y="260244"/>
            <a:ext cx="4484914" cy="62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89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1743" y="1041853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16600" dirty="0"/>
              <a:t>LA </a:t>
            </a:r>
          </a:p>
          <a:p>
            <a:pPr marL="0" indent="0" algn="ctr">
              <a:buNone/>
            </a:pPr>
            <a:r>
              <a:rPr lang="es-PE" sz="16600" dirty="0"/>
              <a:t>VIRTUD</a:t>
            </a:r>
          </a:p>
        </p:txBody>
      </p:sp>
    </p:spTree>
    <p:extLst>
      <p:ext uri="{BB962C8B-B14F-4D97-AF65-F5344CB8AC3E}">
        <p14:creationId xmlns:p14="http://schemas.microsoft.com/office/powerpoint/2010/main" val="2388321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77" y="0"/>
            <a:ext cx="9854293" cy="67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18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99258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/>
              <a:t>Virtud, </a:t>
            </a:r>
            <a:r>
              <a:rPr lang="es-PE" dirty="0" err="1"/>
              <a:t>virtuosidad</a:t>
            </a:r>
            <a:r>
              <a:rPr lang="es-PE" dirty="0"/>
              <a:t> o </a:t>
            </a:r>
            <a:r>
              <a:rPr lang="es-PE" dirty="0">
                <a:solidFill>
                  <a:srgbClr val="FF0000"/>
                </a:solidFill>
              </a:rPr>
              <a:t>excelencia</a:t>
            </a:r>
            <a:r>
              <a:rPr lang="es-PE" dirty="0"/>
              <a:t>: función cabal del cumplimiento de algo. (Virtud del caballo, de la espada, de la nave)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235"/>
            <a:ext cx="4995949" cy="33455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37" y="1339201"/>
            <a:ext cx="1915824" cy="50655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061" y="2366729"/>
            <a:ext cx="4910815" cy="28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99258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/>
              <a:t>“Vivir buscando y ejerciendo la virtud”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97" y="995015"/>
            <a:ext cx="6216101" cy="55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5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5444" y="0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Pero; ¿cuál es la virtud de lo </a:t>
            </a:r>
            <a:r>
              <a:rPr lang="es-PE" dirty="0">
                <a:solidFill>
                  <a:srgbClr val="FF0000"/>
                </a:solidFill>
              </a:rPr>
              <a:t>humano</a:t>
            </a:r>
            <a:r>
              <a:rPr lang="es-PE" dirty="0"/>
              <a:t>?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79" y="1021542"/>
            <a:ext cx="8102226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34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99258"/>
            <a:ext cx="10515600" cy="655874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Virtudes homéricas vs virtudes democráticas </a:t>
            </a:r>
          </a:p>
          <a:p>
            <a:pPr marL="0" indent="0" algn="just">
              <a:buNone/>
            </a:pPr>
            <a:r>
              <a:rPr lang="es-PE" dirty="0"/>
              <a:t>(competitivas vs cooperativas)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 err="1"/>
              <a:t>MacIntyre</a:t>
            </a:r>
            <a:r>
              <a:rPr lang="es-PE" dirty="0"/>
              <a:t> señala respecto a las virtudes éticas que: </a:t>
            </a:r>
          </a:p>
          <a:p>
            <a:pPr marL="0" indent="0" algn="just">
              <a:buNone/>
            </a:pPr>
            <a:r>
              <a:rPr lang="es-PE" dirty="0"/>
              <a:t>	“</a:t>
            </a:r>
            <a:r>
              <a:rPr lang="es-PE" dirty="0" err="1"/>
              <a:t>Adkins</a:t>
            </a:r>
            <a:r>
              <a:rPr lang="es-PE" dirty="0"/>
              <a:t> ha establecido una útil comparación, (…) contempla a las 	</a:t>
            </a:r>
            <a:r>
              <a:rPr lang="es-PE" dirty="0">
                <a:solidFill>
                  <a:srgbClr val="FF0000"/>
                </a:solidFill>
              </a:rPr>
              <a:t>competitivas</a:t>
            </a:r>
            <a:r>
              <a:rPr lang="es-PE" dirty="0"/>
              <a:t> como de ascendencia homérica; las </a:t>
            </a:r>
            <a:r>
              <a:rPr lang="es-PE" dirty="0">
                <a:solidFill>
                  <a:srgbClr val="FF0000"/>
                </a:solidFill>
              </a:rPr>
              <a:t>cooperativas 	</a:t>
            </a:r>
            <a:r>
              <a:rPr lang="es-PE" dirty="0"/>
              <a:t>representan el mundo social de la democracia ateniense” 	(1987, p.170)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	“Cuando </a:t>
            </a:r>
            <a:r>
              <a:rPr lang="es-PE" dirty="0" err="1"/>
              <a:t>Isócrates</a:t>
            </a:r>
            <a:r>
              <a:rPr lang="es-PE" dirty="0"/>
              <a:t> alababa a Pericles, lo describía excediendo a 	los demás ciudadanos en ser </a:t>
            </a:r>
            <a:r>
              <a:rPr lang="es-PE" i="1" dirty="0" err="1"/>
              <a:t>sophrón</a:t>
            </a:r>
            <a:r>
              <a:rPr lang="es-PE" i="1" dirty="0"/>
              <a:t>, </a:t>
            </a:r>
            <a:r>
              <a:rPr lang="es-PE" i="1" dirty="0" err="1"/>
              <a:t>diakaios</a:t>
            </a:r>
            <a:r>
              <a:rPr lang="es-PE" i="1" dirty="0"/>
              <a:t> </a:t>
            </a:r>
            <a:r>
              <a:rPr lang="es-PE" dirty="0"/>
              <a:t>y</a:t>
            </a:r>
            <a:r>
              <a:rPr lang="es-PE" i="1" dirty="0"/>
              <a:t> </a:t>
            </a:r>
            <a:r>
              <a:rPr lang="es-PE" i="1" dirty="0" err="1"/>
              <a:t>sophos</a:t>
            </a:r>
            <a:r>
              <a:rPr lang="es-PE" dirty="0"/>
              <a:t>. 	(prudente, justo y sabio)” (</a:t>
            </a:r>
            <a:r>
              <a:rPr lang="es-PE" i="1" dirty="0"/>
              <a:t>Ib. </a:t>
            </a:r>
            <a:r>
              <a:rPr lang="es-PE" dirty="0"/>
              <a:t>p.173</a:t>
            </a:r>
            <a:r>
              <a:rPr lang="es-PE" i="1" dirty="0"/>
              <a:t>)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88732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1575" y="0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Homero como origen y cumbre de la virtud. Valentía en batalla, sabiduría y habilidad en la toma de decisiones.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6" y="1636567"/>
            <a:ext cx="11013758" cy="50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37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539944" y="626062"/>
            <a:ext cx="107041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Paradigma de la venganza </a:t>
            </a:r>
          </a:p>
          <a:p>
            <a:endParaRPr lang="es-PE" u="sng" dirty="0"/>
          </a:p>
          <a:p>
            <a:r>
              <a:rPr lang="es-PE" u="sng" dirty="0"/>
              <a:t>Virtudes del Rey Guerrero</a:t>
            </a:r>
          </a:p>
          <a:p>
            <a:endParaRPr lang="es-PE" dirty="0"/>
          </a:p>
          <a:p>
            <a:r>
              <a:rPr lang="es-PE" dirty="0"/>
              <a:t>Virtudes Competitivas:</a:t>
            </a:r>
          </a:p>
          <a:p>
            <a:endParaRPr lang="es-PE" dirty="0"/>
          </a:p>
          <a:p>
            <a:r>
              <a:rPr lang="es-PE" dirty="0"/>
              <a:t>	Valentía</a:t>
            </a:r>
          </a:p>
          <a:p>
            <a:r>
              <a:rPr lang="es-PE" dirty="0"/>
              <a:t>	Vigor físico</a:t>
            </a:r>
          </a:p>
          <a:p>
            <a:r>
              <a:rPr lang="es-PE" dirty="0"/>
              <a:t>	Astucia</a:t>
            </a:r>
          </a:p>
          <a:p>
            <a:endParaRPr lang="es-PE" dirty="0"/>
          </a:p>
          <a:p>
            <a:r>
              <a:rPr lang="es-PE" dirty="0"/>
              <a:t>Virtudes sociales:</a:t>
            </a:r>
          </a:p>
          <a:p>
            <a:endParaRPr lang="es-PE" dirty="0"/>
          </a:p>
          <a:p>
            <a:r>
              <a:rPr lang="es-PE" dirty="0"/>
              <a:t>	Lealtad, amistad (filia)</a:t>
            </a:r>
          </a:p>
          <a:p>
            <a:r>
              <a:rPr lang="es-PE" dirty="0"/>
              <a:t>	Hospitalidad (</a:t>
            </a:r>
            <a:r>
              <a:rPr lang="es-PE" dirty="0" err="1"/>
              <a:t>xenía</a:t>
            </a:r>
            <a:r>
              <a:rPr lang="es-PE" dirty="0"/>
              <a:t>), reciprocidad, justicia.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970" y="48376"/>
            <a:ext cx="3237100" cy="23328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00" y="3423065"/>
            <a:ext cx="2188353" cy="32710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980" y="991767"/>
            <a:ext cx="2425076" cy="2360119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V="1">
            <a:off x="2671482" y="1214817"/>
            <a:ext cx="2528047" cy="1166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2904565" y="2635624"/>
            <a:ext cx="5844505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2671482" y="2951970"/>
            <a:ext cx="3156072" cy="79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102" y="3917741"/>
            <a:ext cx="3056829" cy="2788686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>
            <a:off x="10422048" y="3379841"/>
            <a:ext cx="0" cy="37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969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5073" y="415637"/>
            <a:ext cx="10515600" cy="592758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PE" dirty="0"/>
              <a:t>Alasdair MacIntyre señala: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“Formaba parte de su herencia homérica creer que la excelencia ha de juzgarse en términos de criterios establecidos dentro de alguna forma específica de actividad sistemática (…). </a:t>
            </a:r>
            <a:r>
              <a:rPr lang="es-PE" dirty="0">
                <a:solidFill>
                  <a:srgbClr val="FF0000"/>
                </a:solidFill>
              </a:rPr>
              <a:t>Ser bueno significa ser bueno en alguna actividad o en el desempeño de algún papel en el contexto de tal actividad</a:t>
            </a:r>
            <a:r>
              <a:rPr lang="es-PE" dirty="0"/>
              <a:t>. Hay por lo menos siete tipos de actividades sistemáticas en los que tales criterios de excelencia se elaboran y se aplican a los mundos homéricos y post-homéricos.” (1994, p.47)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 err="1"/>
              <a:t>MacIntyre</a:t>
            </a:r>
            <a:r>
              <a:rPr lang="es-PE" dirty="0"/>
              <a:t> luego enumera en primer lugar la </a:t>
            </a:r>
            <a:r>
              <a:rPr lang="es-PE" dirty="0">
                <a:solidFill>
                  <a:srgbClr val="FF0000"/>
                </a:solidFill>
              </a:rPr>
              <a:t>guerra</a:t>
            </a:r>
            <a:r>
              <a:rPr lang="es-PE" dirty="0"/>
              <a:t> y el combate, que se asocian al arquetipo de la victoria, pero luego deja entrever un sentido pragmático de la excelencia al mencionar campos como el de la </a:t>
            </a:r>
            <a:r>
              <a:rPr lang="es-PE" dirty="0">
                <a:solidFill>
                  <a:srgbClr val="FF0000"/>
                </a:solidFill>
              </a:rPr>
              <a:t>navegación</a:t>
            </a:r>
            <a:r>
              <a:rPr lang="es-PE" dirty="0"/>
              <a:t>, la </a:t>
            </a:r>
            <a:r>
              <a:rPr lang="es-PE" dirty="0">
                <a:solidFill>
                  <a:srgbClr val="FF0000"/>
                </a:solidFill>
              </a:rPr>
              <a:t>gimnasia</a:t>
            </a:r>
            <a:r>
              <a:rPr lang="es-PE" dirty="0"/>
              <a:t> o atletismo, la </a:t>
            </a:r>
            <a:r>
              <a:rPr lang="es-PE" dirty="0">
                <a:solidFill>
                  <a:srgbClr val="FF0000"/>
                </a:solidFill>
              </a:rPr>
              <a:t>poesía</a:t>
            </a:r>
            <a:r>
              <a:rPr lang="es-PE" dirty="0"/>
              <a:t>, épica, lírica y </a:t>
            </a:r>
            <a:r>
              <a:rPr lang="es-PE" dirty="0">
                <a:solidFill>
                  <a:srgbClr val="FF0000"/>
                </a:solidFill>
              </a:rPr>
              <a:t>dramaturgia</a:t>
            </a:r>
            <a:r>
              <a:rPr lang="es-PE" dirty="0"/>
              <a:t>, la </a:t>
            </a:r>
            <a:r>
              <a:rPr lang="es-PE" dirty="0" err="1">
                <a:solidFill>
                  <a:srgbClr val="FF0000"/>
                </a:solidFill>
              </a:rPr>
              <a:t>agroganadería</a:t>
            </a:r>
            <a:r>
              <a:rPr lang="es-PE" dirty="0"/>
              <a:t>, la </a:t>
            </a:r>
            <a:r>
              <a:rPr lang="es-PE" dirty="0">
                <a:solidFill>
                  <a:srgbClr val="FF0000"/>
                </a:solidFill>
              </a:rPr>
              <a:t>retórica</a:t>
            </a:r>
            <a:r>
              <a:rPr lang="es-PE" dirty="0"/>
              <a:t> y </a:t>
            </a:r>
            <a:r>
              <a:rPr lang="es-PE" dirty="0">
                <a:solidFill>
                  <a:srgbClr val="FF0000"/>
                </a:solidFill>
              </a:rPr>
              <a:t>gobernabilidad</a:t>
            </a:r>
            <a:r>
              <a:rPr lang="es-PE" dirty="0"/>
              <a:t>, a las cuales habrá de agregarse la </a:t>
            </a:r>
            <a:r>
              <a:rPr lang="es-PE" dirty="0">
                <a:solidFill>
                  <a:srgbClr val="FF0000"/>
                </a:solidFill>
              </a:rPr>
              <a:t>arquitectura</a:t>
            </a:r>
            <a:r>
              <a:rPr lang="es-PE" dirty="0"/>
              <a:t>, </a:t>
            </a:r>
            <a:r>
              <a:rPr lang="es-PE" dirty="0">
                <a:solidFill>
                  <a:srgbClr val="FF0000"/>
                </a:solidFill>
              </a:rPr>
              <a:t>escultura</a:t>
            </a:r>
            <a:r>
              <a:rPr lang="es-PE" dirty="0"/>
              <a:t>, </a:t>
            </a:r>
            <a:r>
              <a:rPr lang="es-PE" dirty="0">
                <a:solidFill>
                  <a:srgbClr val="FF0000"/>
                </a:solidFill>
              </a:rPr>
              <a:t>pintura</a:t>
            </a:r>
            <a:r>
              <a:rPr lang="es-PE" dirty="0"/>
              <a:t> y asimismo las </a:t>
            </a:r>
            <a:r>
              <a:rPr lang="es-PE" dirty="0">
                <a:solidFill>
                  <a:srgbClr val="FF0000"/>
                </a:solidFill>
              </a:rPr>
              <a:t>matemáticas</a:t>
            </a:r>
            <a:r>
              <a:rPr lang="es-PE" dirty="0"/>
              <a:t>, </a:t>
            </a:r>
            <a:r>
              <a:rPr lang="es-PE" dirty="0">
                <a:solidFill>
                  <a:srgbClr val="FF0000"/>
                </a:solidFill>
              </a:rPr>
              <a:t>filosofía</a:t>
            </a:r>
            <a:r>
              <a:rPr lang="es-PE" dirty="0"/>
              <a:t> y </a:t>
            </a:r>
            <a:r>
              <a:rPr lang="es-PE" dirty="0">
                <a:solidFill>
                  <a:srgbClr val="FF0000"/>
                </a:solidFill>
              </a:rPr>
              <a:t>teología</a:t>
            </a:r>
            <a:r>
              <a:rPr lang="es-PE" dirty="0"/>
              <a:t>. Todas virtudes, aquellas, complementarias a las bélicas</a:t>
            </a:r>
          </a:p>
        </p:txBody>
      </p:sp>
    </p:spTree>
    <p:extLst>
      <p:ext uri="{BB962C8B-B14F-4D97-AF65-F5344CB8AC3E}">
        <p14:creationId xmlns:p14="http://schemas.microsoft.com/office/powerpoint/2010/main" val="3897348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92DD9-125F-2ABB-8EFA-D0F05E01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5B278340-57A7-0DEF-33CD-489E51AF50D4}"/>
              </a:ext>
            </a:extLst>
          </p:cNvPr>
          <p:cNvCxnSpPr/>
          <p:nvPr/>
        </p:nvCxnSpPr>
        <p:spPr>
          <a:xfrm>
            <a:off x="2606870" y="4083492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>
            <a:extLst>
              <a:ext uri="{FF2B5EF4-FFF2-40B4-BE49-F238E27FC236}">
                <a16:creationId xmlns:a16="http://schemas.microsoft.com/office/drawing/2014/main" id="{04D4A2D2-3E69-37A9-CE1C-0D6B22A4AC55}"/>
              </a:ext>
            </a:extLst>
          </p:cNvPr>
          <p:cNvGrpSpPr/>
          <p:nvPr/>
        </p:nvGrpSpPr>
        <p:grpSpPr>
          <a:xfrm>
            <a:off x="10322174" y="3226236"/>
            <a:ext cx="466728" cy="1143802"/>
            <a:chOff x="4143372" y="2500306"/>
            <a:chExt cx="466728" cy="1143802"/>
          </a:xfrm>
        </p:grpSpPr>
        <p:cxnSp>
          <p:nvCxnSpPr>
            <p:cNvPr id="7" name="6 Conector recto">
              <a:extLst>
                <a:ext uri="{FF2B5EF4-FFF2-40B4-BE49-F238E27FC236}">
                  <a16:creationId xmlns:a16="http://schemas.microsoft.com/office/drawing/2014/main" id="{98769ECF-90A9-2352-F31F-9858F31E35A3}"/>
                </a:ext>
              </a:extLst>
            </p:cNvPr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>
              <a:extLst>
                <a:ext uri="{FF2B5EF4-FFF2-40B4-BE49-F238E27FC236}">
                  <a16:creationId xmlns:a16="http://schemas.microsoft.com/office/drawing/2014/main" id="{B48C7250-42A8-11B5-3FE8-A61BEC4DB8B5}"/>
                </a:ext>
              </a:extLst>
            </p:cNvPr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>
            <a:extLst>
              <a:ext uri="{FF2B5EF4-FFF2-40B4-BE49-F238E27FC236}">
                <a16:creationId xmlns:a16="http://schemas.microsoft.com/office/drawing/2014/main" id="{DE14FED9-96A1-116E-F7B7-95C73AA4D484}"/>
              </a:ext>
            </a:extLst>
          </p:cNvPr>
          <p:cNvGrpSpPr/>
          <p:nvPr/>
        </p:nvGrpSpPr>
        <p:grpSpPr>
          <a:xfrm>
            <a:off x="2678310" y="3297674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>
              <a:extLst>
                <a:ext uri="{FF2B5EF4-FFF2-40B4-BE49-F238E27FC236}">
                  <a16:creationId xmlns:a16="http://schemas.microsoft.com/office/drawing/2014/main" id="{CEEC0485-BCCC-E84E-DE9D-667E72544CDE}"/>
                </a:ext>
              </a:extLst>
            </p:cNvPr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>
              <a:extLst>
                <a:ext uri="{FF2B5EF4-FFF2-40B4-BE49-F238E27FC236}">
                  <a16:creationId xmlns:a16="http://schemas.microsoft.com/office/drawing/2014/main" id="{F2375FCD-1060-B6AC-9BC6-00756D9DEA4C}"/>
                </a:ext>
              </a:extLst>
            </p:cNvPr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>
            <a:extLst>
              <a:ext uri="{FF2B5EF4-FFF2-40B4-BE49-F238E27FC236}">
                <a16:creationId xmlns:a16="http://schemas.microsoft.com/office/drawing/2014/main" id="{99B5CEFF-436B-EBA6-6F45-E7F73BE296C0}"/>
              </a:ext>
            </a:extLst>
          </p:cNvPr>
          <p:cNvSpPr txBox="1"/>
          <p:nvPr/>
        </p:nvSpPr>
        <p:spPr>
          <a:xfrm>
            <a:off x="4687614" y="4817547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>
            <a:extLst>
              <a:ext uri="{FF2B5EF4-FFF2-40B4-BE49-F238E27FC236}">
                <a16:creationId xmlns:a16="http://schemas.microsoft.com/office/drawing/2014/main" id="{1BAA363A-6B44-58DF-25BE-46B9D999CD3B}"/>
              </a:ext>
            </a:extLst>
          </p:cNvPr>
          <p:cNvSpPr txBox="1"/>
          <p:nvPr/>
        </p:nvSpPr>
        <p:spPr>
          <a:xfrm>
            <a:off x="8534935" y="4817547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>
            <a:extLst>
              <a:ext uri="{FF2B5EF4-FFF2-40B4-BE49-F238E27FC236}">
                <a16:creationId xmlns:a16="http://schemas.microsoft.com/office/drawing/2014/main" id="{2D346D71-FB86-7C3A-8EC5-72FD61CD22C8}"/>
              </a:ext>
            </a:extLst>
          </p:cNvPr>
          <p:cNvSpPr txBox="1"/>
          <p:nvPr/>
        </p:nvSpPr>
        <p:spPr>
          <a:xfrm>
            <a:off x="4760702" y="3357763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>
            <a:extLst>
              <a:ext uri="{FF2B5EF4-FFF2-40B4-BE49-F238E27FC236}">
                <a16:creationId xmlns:a16="http://schemas.microsoft.com/office/drawing/2014/main" id="{C0824221-9455-E866-AD84-11F603EDECD2}"/>
              </a:ext>
            </a:extLst>
          </p:cNvPr>
          <p:cNvSpPr txBox="1"/>
          <p:nvPr/>
        </p:nvSpPr>
        <p:spPr>
          <a:xfrm>
            <a:off x="8534935" y="3285532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5081508-EF61-717A-D87B-E4EBF4D1B0B1}"/>
              </a:ext>
            </a:extLst>
          </p:cNvPr>
          <p:cNvCxnSpPr/>
          <p:nvPr/>
        </p:nvCxnSpPr>
        <p:spPr>
          <a:xfrm flipV="1">
            <a:off x="4472839" y="2064203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contenido 3">
            <a:extLst>
              <a:ext uri="{FF2B5EF4-FFF2-40B4-BE49-F238E27FC236}">
                <a16:creationId xmlns:a16="http://schemas.microsoft.com/office/drawing/2014/main" id="{B5BF4166-249E-5078-6879-7683A8C15371}"/>
              </a:ext>
            </a:extLst>
          </p:cNvPr>
          <p:cNvSpPr txBox="1">
            <a:spLocks/>
          </p:cNvSpPr>
          <p:nvPr/>
        </p:nvSpPr>
        <p:spPr>
          <a:xfrm>
            <a:off x="2188230" y="2232269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8AA3187-7E05-217B-8657-E700D4FF0460}"/>
              </a:ext>
            </a:extLst>
          </p:cNvPr>
          <p:cNvCxnSpPr/>
          <p:nvPr/>
        </p:nvCxnSpPr>
        <p:spPr>
          <a:xfrm>
            <a:off x="3057654" y="2931731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851903E-E2EC-0834-5816-20C393F5CFFB}"/>
              </a:ext>
            </a:extLst>
          </p:cNvPr>
          <p:cNvCxnSpPr/>
          <p:nvPr/>
        </p:nvCxnSpPr>
        <p:spPr>
          <a:xfrm>
            <a:off x="8364759" y="3023178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7D93561-9746-D802-0F8C-2DE9A341F8A1}"/>
              </a:ext>
            </a:extLst>
          </p:cNvPr>
          <p:cNvSpPr txBox="1"/>
          <p:nvPr/>
        </p:nvSpPr>
        <p:spPr>
          <a:xfrm>
            <a:off x="2246362" y="226264"/>
            <a:ext cx="8001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400" u="sng" dirty="0">
                <a:solidFill>
                  <a:srgbClr val="FF0000"/>
                </a:solidFill>
              </a:rPr>
              <a:t>Tránsito de paradigma de Justicia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380E402-4433-61AC-0733-312CE0FB641C}"/>
              </a:ext>
            </a:extLst>
          </p:cNvPr>
          <p:cNvSpPr/>
          <p:nvPr/>
        </p:nvSpPr>
        <p:spPr>
          <a:xfrm>
            <a:off x="7410695" y="1624387"/>
            <a:ext cx="27130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PE" sz="2800" dirty="0"/>
          </a:p>
          <a:p>
            <a:r>
              <a:rPr lang="es-PE" sz="2800" dirty="0"/>
              <a:t>Deliberación</a:t>
            </a:r>
          </a:p>
          <a:p>
            <a:endParaRPr lang="es-PE" sz="28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39190F3-7C41-0814-3386-1A875B1D8D07}"/>
              </a:ext>
            </a:extLst>
          </p:cNvPr>
          <p:cNvSpPr/>
          <p:nvPr/>
        </p:nvSpPr>
        <p:spPr>
          <a:xfrm>
            <a:off x="1327075" y="5235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A3226C8-0CA7-306D-8D95-AE9BB1DD3BDB}"/>
              </a:ext>
            </a:extLst>
          </p:cNvPr>
          <p:cNvSpPr/>
          <p:nvPr/>
        </p:nvSpPr>
        <p:spPr>
          <a:xfrm>
            <a:off x="6802519" y="5235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97147FBE-033E-D280-ED2E-426425B29CD6}"/>
              </a:ext>
            </a:extLst>
          </p:cNvPr>
          <p:cNvCxnSpPr/>
          <p:nvPr/>
        </p:nvCxnSpPr>
        <p:spPr>
          <a:xfrm flipV="1">
            <a:off x="4610178" y="5844764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8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B5F494-9B05-42F6-E8CE-4B503D92F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862482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37495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8993474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76195286"/>
                    </a:ext>
                  </a:extLst>
                </a:gridCol>
              </a:tblGrid>
              <a:tr h="834998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Apolo</a:t>
                      </a:r>
                      <a:endParaRPr lang="es-P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Atenea</a:t>
                      </a:r>
                      <a:endParaRPr lang="es-P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Orestes</a:t>
                      </a:r>
                      <a:endParaRPr lang="es-P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88928"/>
                  </a:ext>
                </a:extLst>
              </a:tr>
              <a:tr h="991515">
                <a:tc>
                  <a:txBody>
                    <a:bodyPr/>
                    <a:lstStyle/>
                    <a:p>
                      <a:r>
                        <a:rPr lang="es-MX" dirty="0"/>
                        <a:t>Dios del Sol, la música, las artes, la poesía, la curación, la adivinación y un asteroide frecuente. 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Diosa de la sabiduría, la estrategia militar y la justicia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 la dinastía de los Atreídas; prota-agonista de la Orestíada. 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094100"/>
                  </a:ext>
                </a:extLst>
              </a:tr>
              <a:tr h="5031488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96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FEA0712-E081-6C6D-D6D0-06C145F1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25" y="2385752"/>
            <a:ext cx="3337453" cy="3810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9E299-08A4-D279-3D1A-BF27BF59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01" y="2129293"/>
            <a:ext cx="3100754" cy="4189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ADB869-EF54-FBE2-BD42-F76F7BCE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247" y="2088253"/>
            <a:ext cx="3872753" cy="42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08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54695" y="0"/>
            <a:ext cx="999408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En siglo de Pericles: Legisladores, Logos, Isonomía; </a:t>
            </a:r>
            <a:r>
              <a:rPr lang="es-PE" dirty="0">
                <a:solidFill>
                  <a:srgbClr val="FF0000"/>
                </a:solidFill>
              </a:rPr>
              <a:t>Un bien común; Política</a:t>
            </a:r>
            <a:r>
              <a:rPr lang="es-PE" dirty="0"/>
              <a:t>: excelencia de la </a:t>
            </a:r>
            <a:r>
              <a:rPr lang="es-PE" dirty="0">
                <a:solidFill>
                  <a:srgbClr val="FF0000"/>
                </a:solidFill>
              </a:rPr>
              <a:t>cooperación.</a:t>
            </a:r>
          </a:p>
          <a:p>
            <a:r>
              <a:rPr lang="es-PE" dirty="0"/>
              <a:t>Ya no </a:t>
            </a:r>
            <a:r>
              <a:rPr lang="es-PE" dirty="0" err="1"/>
              <a:t>Diké</a:t>
            </a:r>
            <a:r>
              <a:rPr lang="es-PE" dirty="0"/>
              <a:t>, sino </a:t>
            </a:r>
            <a:r>
              <a:rPr lang="es-PE" dirty="0" err="1"/>
              <a:t>Diakaiosyne</a:t>
            </a:r>
            <a:r>
              <a:rPr lang="es-PE" dirty="0"/>
              <a:t>: la </a:t>
            </a:r>
            <a:r>
              <a:rPr lang="es-PE" dirty="0">
                <a:solidFill>
                  <a:srgbClr val="FF0000"/>
                </a:solidFill>
              </a:rPr>
              <a:t>observancia del orden público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492"/>
            <a:ext cx="12192000" cy="62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68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20467" y="121752"/>
            <a:ext cx="11151066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Virtudes Cooperativas</a:t>
            </a:r>
          </a:p>
          <a:p>
            <a:r>
              <a:rPr lang="es-PE" dirty="0">
                <a:solidFill>
                  <a:srgbClr val="FF0000"/>
                </a:solidFill>
              </a:rPr>
              <a:t>Deliberación</a:t>
            </a:r>
          </a:p>
          <a:p>
            <a:endParaRPr lang="es-PE" dirty="0"/>
          </a:p>
          <a:p>
            <a:r>
              <a:rPr lang="es-PE" dirty="0" err="1"/>
              <a:t>MacIntyre</a:t>
            </a:r>
            <a:r>
              <a:rPr lang="es-PE" dirty="0"/>
              <a:t> señala que: “En Homero, la cuestión del honor es la cuestión de qué se le debe a un rey;</a:t>
            </a:r>
          </a:p>
          <a:p>
            <a:r>
              <a:rPr lang="es-PE" dirty="0"/>
              <a:t> en Sófocles, la cuestión del honor se ha convertido en la cuestión de qué se le debe a un hombre.” (1987, p.169) </a:t>
            </a:r>
          </a:p>
          <a:p>
            <a:endParaRPr lang="es-PE" dirty="0"/>
          </a:p>
          <a:p>
            <a:r>
              <a:rPr lang="es-PE" dirty="0"/>
              <a:t>“Los atenienses en general admiten que las </a:t>
            </a:r>
            <a:r>
              <a:rPr lang="es-PE" dirty="0">
                <a:solidFill>
                  <a:srgbClr val="FF0000"/>
                </a:solidFill>
              </a:rPr>
              <a:t>virtudes tienen su lugar dentro del contexto social de la ciudad-estado</a:t>
            </a:r>
            <a:r>
              <a:rPr lang="es-PE" dirty="0"/>
              <a:t>.</a:t>
            </a:r>
          </a:p>
          <a:p>
            <a:r>
              <a:rPr lang="es-PE" dirty="0"/>
              <a:t> El ser buen hombre estará, según todo punto de vista griego, por lo menos muy vinculado a </a:t>
            </a:r>
            <a:r>
              <a:rPr lang="es-PE" dirty="0">
                <a:solidFill>
                  <a:srgbClr val="FF0000"/>
                </a:solidFill>
              </a:rPr>
              <a:t>ser un buen ciudadano</a:t>
            </a:r>
            <a:r>
              <a:rPr lang="es-PE" dirty="0"/>
              <a:t>.”</a:t>
            </a:r>
          </a:p>
          <a:p>
            <a:r>
              <a:rPr lang="es-PE" dirty="0"/>
              <a:t> (1987, p.172)  </a:t>
            </a:r>
          </a:p>
          <a:p>
            <a:endParaRPr lang="es-PE" dirty="0"/>
          </a:p>
          <a:p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048" y="2805556"/>
            <a:ext cx="7561904" cy="39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5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01486"/>
            <a:ext cx="10515600" cy="5856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Sócrates</a:t>
            </a:r>
            <a:r>
              <a:rPr lang="es-PE" dirty="0"/>
              <a:t>: la virtud consiste en el conocimiento y la reflexión sobre lo que es correcto y bueno. Autoconciencia y la autorreflexión como caminos hacia la virtud.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Platón</a:t>
            </a:r>
            <a:r>
              <a:rPr lang="es-PE" dirty="0"/>
              <a:t>: la virtud es el resultado de la armonía entre las partes de la psique de un individuo: razón, espíritu y apetito. La virtud se contempla.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Aristóteles</a:t>
            </a:r>
            <a:r>
              <a:rPr lang="es-PE" dirty="0"/>
              <a:t>: la virtud es un hábito adquirido a través de la práctica y la educación. La virtud se encuentra en el punto medio entre los extremos de los vicios, y la excelencia moral es alcanzada al vivir de acuerdo con la razón. La virtud se practica. </a:t>
            </a:r>
          </a:p>
        </p:txBody>
      </p:sp>
    </p:spTree>
    <p:extLst>
      <p:ext uri="{BB962C8B-B14F-4D97-AF65-F5344CB8AC3E}">
        <p14:creationId xmlns:p14="http://schemas.microsoft.com/office/powerpoint/2010/main" val="3650015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794657" y="1346653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16600" dirty="0"/>
              <a:t>LA TRAGEDIA</a:t>
            </a:r>
          </a:p>
        </p:txBody>
      </p:sp>
    </p:spTree>
    <p:extLst>
      <p:ext uri="{BB962C8B-B14F-4D97-AF65-F5344CB8AC3E}">
        <p14:creationId xmlns:p14="http://schemas.microsoft.com/office/powerpoint/2010/main" val="3917412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9843247" y="646771"/>
            <a:ext cx="2136880" cy="4659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Tragós</a:t>
            </a: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(carnero)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Hodi</a:t>
            </a: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(canción)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cantos dionisiacos procesionales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556376" cy="689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32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536729"/>
            <a:ext cx="657709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dirty="0"/>
              <a:t>En siglo de Pericles</a:t>
            </a:r>
          </a:p>
          <a:p>
            <a:endParaRPr lang="es-PE" sz="2400" dirty="0"/>
          </a:p>
          <a:p>
            <a:r>
              <a:rPr lang="es-PE" sz="2400" dirty="0"/>
              <a:t>Tragedias: laboratorios pedagógicos</a:t>
            </a:r>
          </a:p>
          <a:p>
            <a:r>
              <a:rPr lang="es-PE" sz="2400" dirty="0"/>
              <a:t>Interés por </a:t>
            </a:r>
            <a:r>
              <a:rPr lang="es-PE" sz="2400" dirty="0">
                <a:solidFill>
                  <a:srgbClr val="FF0000"/>
                </a:solidFill>
              </a:rPr>
              <a:t>asuntos públicos y conflictos éticos</a:t>
            </a:r>
          </a:p>
          <a:p>
            <a:endParaRPr lang="es-PE" sz="2400" dirty="0"/>
          </a:p>
          <a:p>
            <a:r>
              <a:rPr lang="es-PE" sz="2400" dirty="0"/>
              <a:t>Sufrimiento y fracaso como aprendizaje</a:t>
            </a:r>
          </a:p>
          <a:p>
            <a:r>
              <a:rPr lang="es-PE" sz="2400" dirty="0" err="1">
                <a:solidFill>
                  <a:srgbClr val="FF0000"/>
                </a:solidFill>
              </a:rPr>
              <a:t>Pathémata</a:t>
            </a:r>
            <a:r>
              <a:rPr lang="es-PE" sz="2400" dirty="0">
                <a:solidFill>
                  <a:srgbClr val="FF0000"/>
                </a:solidFill>
              </a:rPr>
              <a:t> </a:t>
            </a:r>
            <a:r>
              <a:rPr lang="es-PE" sz="2400" dirty="0" err="1">
                <a:solidFill>
                  <a:srgbClr val="FF0000"/>
                </a:solidFill>
              </a:rPr>
              <a:t>Mathémata</a:t>
            </a:r>
            <a:endParaRPr lang="es-PE" sz="2400" dirty="0">
              <a:solidFill>
                <a:srgbClr val="FF0000"/>
              </a:solidFill>
            </a:endParaRPr>
          </a:p>
          <a:p>
            <a:endParaRPr lang="es-PE" sz="2400" dirty="0"/>
          </a:p>
          <a:p>
            <a:endParaRPr lang="es-PE" sz="2400" dirty="0"/>
          </a:p>
          <a:p>
            <a:r>
              <a:rPr lang="es-PE" sz="2400" dirty="0"/>
              <a:t>Gamio: “A</a:t>
            </a:r>
            <a:r>
              <a:rPr lang="es-PE" sz="2400" dirty="0">
                <a:solidFill>
                  <a:srgbClr val="FF0000"/>
                </a:solidFill>
              </a:rPr>
              <a:t>prender a través del dolor</a:t>
            </a:r>
            <a:r>
              <a:rPr lang="es-PE" sz="2400" dirty="0"/>
              <a:t>. Esto constituye el corazón </a:t>
            </a:r>
          </a:p>
          <a:p>
            <a:r>
              <a:rPr lang="es-PE" sz="2400" dirty="0"/>
              <a:t>mismo de </a:t>
            </a:r>
            <a:r>
              <a:rPr lang="es-PE" sz="2400" dirty="0">
                <a:solidFill>
                  <a:srgbClr val="FF0000"/>
                </a:solidFill>
              </a:rPr>
              <a:t>la sabiduría trágica</a:t>
            </a:r>
            <a:r>
              <a:rPr lang="es-PE" sz="2400" dirty="0"/>
              <a:t>, auténtica forma de </a:t>
            </a:r>
            <a:r>
              <a:rPr lang="es-PE" sz="2400" i="1" dirty="0" err="1"/>
              <a:t>paideia</a:t>
            </a:r>
            <a:r>
              <a:rPr lang="es-PE" sz="2400" dirty="0"/>
              <a:t> – que</a:t>
            </a:r>
          </a:p>
          <a:p>
            <a:r>
              <a:rPr lang="es-PE" sz="2400" dirty="0"/>
              <a:t> hunde sus raíces en la propia religiosidad griega.” (2005, p.5) </a:t>
            </a:r>
          </a:p>
          <a:p>
            <a:endParaRPr lang="es-PE" sz="2400" dirty="0"/>
          </a:p>
          <a:p>
            <a:endParaRPr lang="es-PE" sz="2400" dirty="0"/>
          </a:p>
          <a:p>
            <a:endParaRPr lang="es-PE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100" y="621927"/>
            <a:ext cx="5249396" cy="56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5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11873" y="646771"/>
            <a:ext cx="11768254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tragedia tiene como finalidad una catarsis o purificación en el espectador.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79" y="1470796"/>
            <a:ext cx="4917077" cy="50506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856" y="1700981"/>
            <a:ext cx="5726071" cy="45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215" y="0"/>
            <a:ext cx="4821065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72976" y="0"/>
            <a:ext cx="704843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Gamio señala lo siguiente en el primer apartado de su ensayo subtitulado: Tragedia y Política, el sentido ético-político de la </a:t>
            </a:r>
            <a:r>
              <a:rPr lang="es-PE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katharsis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pPr algn="just"/>
            <a:endParaRPr lang="es-PE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“Es importante precisar qué se entiende aquí por “</a:t>
            </a:r>
            <a:r>
              <a:rPr lang="es-PE" sz="28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katharsis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”. Como es sabido, este término proviene </a:t>
            </a:r>
            <a:r>
              <a:rPr lang="es-PE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originariamente del vocabulario específico de la práctica médica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, y se refiere al proceso por el cual el organismo se “</a:t>
            </a:r>
            <a:r>
              <a:rPr lang="es-PE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purifica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”, se “limpia” de impurezas a través de la administración de medicamentos. Analógicamente, esta expresión </a:t>
            </a:r>
            <a:r>
              <a:rPr lang="es-PE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adquirió una dimensión práctica, que se aplica al espectáculo trágico, y a través de este, se proyectó al campo de la práctica política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.” (2005, p.4) 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814398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3" y="1683136"/>
            <a:ext cx="11467415" cy="470267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44833" y="162677"/>
            <a:ext cx="11770265" cy="683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Nietzsche, se podría decir, el punto más alto de la civilización griega es el desarrollo de la tragedia, por encima de la filosofía clásica.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22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3" y="646770"/>
            <a:ext cx="11600376" cy="606469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6771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u="sng" dirty="0"/>
              <a:t>Nietzsche, “el nacimiento de la tragedia”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11873" y="4258651"/>
            <a:ext cx="11768254" cy="1384995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>
            <a:spAutoFit/>
          </a:bodyPr>
          <a:lstStyle/>
          <a:p>
            <a:r>
              <a:rPr lang="es-PE" sz="2800" dirty="0"/>
              <a:t>“La falta de conocimiento que el ser humano tiene </a:t>
            </a:r>
            <a:r>
              <a:rPr lang="es-PE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acerca de sí mismo </a:t>
            </a:r>
            <a:r>
              <a:rPr lang="es-PE" sz="2800" dirty="0"/>
              <a:t>es el problema sofocleo, la falta de conocimiento que el ser humano tiene </a:t>
            </a:r>
            <a:r>
              <a:rPr lang="es-PE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acerca de los dioses </a:t>
            </a:r>
            <a:r>
              <a:rPr lang="es-PE" sz="2800" dirty="0"/>
              <a:t>es el problema esquileo.” (Parte 3)</a:t>
            </a:r>
            <a:endParaRPr lang="es-PE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1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532" y="0"/>
            <a:ext cx="7978468" cy="6857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4598126" cy="849086"/>
          </a:xfrm>
        </p:spPr>
        <p:txBody>
          <a:bodyPr/>
          <a:lstStyle/>
          <a:p>
            <a:r>
              <a:rPr lang="es-PE" dirty="0"/>
              <a:t>Las Erinias o furias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5096" y="1071551"/>
            <a:ext cx="3723340" cy="50937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dirty="0"/>
              <a:t>Son entidades </a:t>
            </a:r>
            <a:r>
              <a:rPr lang="es-PE" dirty="0" err="1"/>
              <a:t>ctónicas</a:t>
            </a:r>
            <a:r>
              <a:rPr lang="es-PE" dirty="0"/>
              <a:t>, o del </a:t>
            </a:r>
            <a:r>
              <a:rPr lang="es-PE" dirty="0">
                <a:solidFill>
                  <a:srgbClr val="FF0000"/>
                </a:solidFill>
              </a:rPr>
              <a:t>inframundo</a:t>
            </a:r>
            <a:r>
              <a:rPr lang="es-PE" dirty="0"/>
              <a:t>. 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Están asociadas a la </a:t>
            </a:r>
            <a:r>
              <a:rPr lang="es-PE" dirty="0">
                <a:solidFill>
                  <a:srgbClr val="FF0000"/>
                </a:solidFill>
              </a:rPr>
              <a:t>venganza</a:t>
            </a:r>
            <a:r>
              <a:rPr lang="es-PE" dirty="0"/>
              <a:t> </a:t>
            </a:r>
            <a:r>
              <a:rPr lang="es-PE" dirty="0">
                <a:solidFill>
                  <a:srgbClr val="FF0000"/>
                </a:solidFill>
              </a:rPr>
              <a:t>divina</a:t>
            </a:r>
            <a:r>
              <a:rPr lang="es-PE" dirty="0"/>
              <a:t>, especialmente en casos de parricidio o matricidio, o cualquier afrenta de sangre ante algún familiar, cosa muy mal vista en el imaginario griego. </a:t>
            </a:r>
          </a:p>
          <a:p>
            <a:pPr marL="0" indent="0" algn="just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12400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de flecha 13"/>
          <p:cNvCxnSpPr/>
          <p:nvPr/>
        </p:nvCxnSpPr>
        <p:spPr>
          <a:xfrm>
            <a:off x="5648908" y="2522440"/>
            <a:ext cx="0" cy="1620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1111121" y="4407322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1082351" y="839755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491343" y="1209805"/>
            <a:ext cx="1960984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Juicio</a:t>
            </a:r>
          </a:p>
        </p:txBody>
      </p:sp>
      <p:sp>
        <p:nvSpPr>
          <p:cNvPr id="5" name="Marcador de contenido 3"/>
          <p:cNvSpPr txBox="1">
            <a:spLocks/>
          </p:cNvSpPr>
          <p:nvPr/>
        </p:nvSpPr>
        <p:spPr>
          <a:xfrm>
            <a:off x="8529735" y="1209805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Imparcialidad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247053" y="1474237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3110982" y="5116449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5784979" y="3016142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</p:spTree>
    <p:extLst>
      <p:ext uri="{BB962C8B-B14F-4D97-AF65-F5344CB8AC3E}">
        <p14:creationId xmlns:p14="http://schemas.microsoft.com/office/powerpoint/2010/main" val="2016434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184840" y="4252904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9900144" y="3395648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256280" y="3467086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4265584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112905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4338672" y="3527175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112905" y="3454944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4265584" y="827064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416277" y="1735617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1100281" y="1806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1996682" y="1811248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1766200" y="2401681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2635624" y="3101143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7942729" y="3192590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3703894" y="902419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222691" y="1723969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905045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6380489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4188148" y="6014176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540688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-1" y="4632204"/>
            <a:ext cx="12191999" cy="2677656"/>
          </a:xfrm>
          <a:prstGeom prst="rect">
            <a:avLst/>
          </a:prstGeom>
          <a:solidFill>
            <a:srgbClr val="00B0F0">
              <a:alpha val="92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s-PE" sz="2800" b="1" dirty="0"/>
          </a:p>
          <a:p>
            <a:pPr algn="ctr"/>
            <a:r>
              <a:rPr lang="es-PE" sz="2800" b="1" dirty="0"/>
              <a:t>El papel de la tragedia griega representa una parte del proceso de una civilización que transita de la </a:t>
            </a:r>
            <a:r>
              <a:rPr lang="es-PE" sz="2800" b="1" dirty="0">
                <a:solidFill>
                  <a:srgbClr val="FF0000"/>
                </a:solidFill>
              </a:rPr>
              <a:t>mentalidad mítica</a:t>
            </a:r>
            <a:r>
              <a:rPr lang="es-PE" sz="2800" b="1" dirty="0"/>
              <a:t>, a una </a:t>
            </a:r>
            <a:r>
              <a:rPr lang="es-PE" sz="2800" b="1" dirty="0">
                <a:solidFill>
                  <a:schemeClr val="bg1"/>
                </a:solidFill>
              </a:rPr>
              <a:t>racional</a:t>
            </a:r>
            <a:r>
              <a:rPr lang="es-PE" sz="2800" b="1" dirty="0"/>
              <a:t>. </a:t>
            </a:r>
          </a:p>
          <a:p>
            <a:pPr algn="ctr"/>
            <a:endParaRPr lang="es-PE" sz="2800" b="1" dirty="0"/>
          </a:p>
          <a:p>
            <a:pPr algn="ctr"/>
            <a:endParaRPr lang="es-PE" sz="2800" b="1" dirty="0"/>
          </a:p>
          <a:p>
            <a:pPr algn="ctr"/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1679302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alejandro magno conquistas map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6628" name="Picture 4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-1"/>
            <a:ext cx="2087217" cy="147946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C017F5-48C2-E1A7-EB38-8F8538083312}"/>
              </a:ext>
            </a:extLst>
          </p:cNvPr>
          <p:cNvSpPr txBox="1"/>
          <p:nvPr/>
        </p:nvSpPr>
        <p:spPr>
          <a:xfrm>
            <a:off x="2087216" y="93402"/>
            <a:ext cx="97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Cuando Alejandro Magno conquistó todo su Imperio, “helenizó” al mundo</a:t>
            </a:r>
            <a:endParaRPr lang="es-PE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03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194854" cy="693095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94853" y="0"/>
            <a:ext cx="699714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¿Quién es Esquilo?</a:t>
            </a:r>
          </a:p>
          <a:p>
            <a:endParaRPr lang="es-PE" sz="2400" dirty="0"/>
          </a:p>
          <a:p>
            <a:r>
              <a:rPr lang="es-PE" sz="2400" dirty="0"/>
              <a:t>Soldado en guerra entre Griegos y Persas</a:t>
            </a:r>
          </a:p>
          <a:p>
            <a:endParaRPr lang="es-PE" sz="2400" dirty="0"/>
          </a:p>
          <a:p>
            <a:r>
              <a:rPr lang="es-PE" sz="2400" dirty="0"/>
              <a:t>Aunque </a:t>
            </a:r>
            <a:r>
              <a:rPr lang="es-PE" sz="2400" dirty="0">
                <a:solidFill>
                  <a:srgbClr val="FF0000"/>
                </a:solidFill>
              </a:rPr>
              <a:t>no es el primero</a:t>
            </a:r>
            <a:r>
              <a:rPr lang="es-PE" sz="2400" dirty="0"/>
              <a:t> en hacer tragedias, es quien le otorga un </a:t>
            </a:r>
            <a:r>
              <a:rPr lang="es-PE" sz="2400" dirty="0">
                <a:solidFill>
                  <a:srgbClr val="FF0000"/>
                </a:solidFill>
              </a:rPr>
              <a:t>nuevo uso</a:t>
            </a:r>
            <a:r>
              <a:rPr lang="es-PE" sz="2400" dirty="0"/>
              <a:t>, mediante la introducción de elementos tales como los tacones, el segundo personaje y el concepto de trilogía. </a:t>
            </a:r>
          </a:p>
          <a:p>
            <a:endParaRPr lang="es-PE" sz="2400" dirty="0"/>
          </a:p>
          <a:p>
            <a:r>
              <a:rPr lang="es-PE" sz="2400" dirty="0"/>
              <a:t>Ganó muchos premios y fue únicamente disputado por Sófocles y Eurípides.</a:t>
            </a:r>
          </a:p>
          <a:p>
            <a:r>
              <a:rPr lang="es-PE" sz="2400" dirty="0"/>
              <a:t>De sus </a:t>
            </a:r>
            <a:r>
              <a:rPr lang="es-PE" sz="2400" dirty="0">
                <a:solidFill>
                  <a:srgbClr val="FF0000"/>
                </a:solidFill>
              </a:rPr>
              <a:t>noventa</a:t>
            </a:r>
            <a:r>
              <a:rPr lang="es-PE" sz="2400" dirty="0"/>
              <a:t> obras, nos han sido conservadas </a:t>
            </a:r>
            <a:r>
              <a:rPr lang="es-PE" sz="2400" dirty="0">
                <a:solidFill>
                  <a:srgbClr val="FF0000"/>
                </a:solidFill>
              </a:rPr>
              <a:t>siete</a:t>
            </a:r>
            <a:r>
              <a:rPr lang="es-PE" sz="2400" dirty="0"/>
              <a:t>. </a:t>
            </a:r>
          </a:p>
          <a:p>
            <a:endParaRPr lang="es-PE" sz="2400" dirty="0"/>
          </a:p>
          <a:p>
            <a:r>
              <a:rPr lang="es-PE" sz="2400" dirty="0">
                <a:solidFill>
                  <a:srgbClr val="FF0000"/>
                </a:solidFill>
              </a:rPr>
              <a:t>SUFRIR PARA COMPRENDER</a:t>
            </a:r>
          </a:p>
          <a:p>
            <a:r>
              <a:rPr lang="es-PE" sz="2400" dirty="0"/>
              <a:t>(Por eso el juicio tiene un carácter de revivir los hechos para reconstruirlos: hay un ejercicio de memoria en distintos sentidos; Además se renuncia a escenificar la violencia)</a:t>
            </a:r>
          </a:p>
        </p:txBody>
      </p:sp>
    </p:spTree>
    <p:extLst>
      <p:ext uri="{BB962C8B-B14F-4D97-AF65-F5344CB8AC3E}">
        <p14:creationId xmlns:p14="http://schemas.microsoft.com/office/powerpoint/2010/main" val="3914455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 txBox="1">
            <a:spLocks/>
          </p:cNvSpPr>
          <p:nvPr/>
        </p:nvSpPr>
        <p:spPr>
          <a:xfrm>
            <a:off x="925285" y="1063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E" sz="16600" dirty="0"/>
              <a:t>LA ORESTÍADA</a:t>
            </a:r>
          </a:p>
        </p:txBody>
      </p:sp>
    </p:spTree>
    <p:extLst>
      <p:ext uri="{BB962C8B-B14F-4D97-AF65-F5344CB8AC3E}">
        <p14:creationId xmlns:p14="http://schemas.microsoft.com/office/powerpoint/2010/main" val="383482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86208" cy="33205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3" y="0"/>
            <a:ext cx="6357258" cy="68672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069771"/>
            <a:ext cx="5834743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13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Fuentes complementarias recomendadas y utilizadas: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dirty="0">
                <a:hlinkClick r:id="rId2"/>
              </a:rPr>
              <a:t>https://www.youtube.com/watch?v=N-J3gg1rcIs&amp;ab_channel=GusFai%3AFilosof%C3%ADa-Psicoan%C3%A1lisis-Psicolog%C3%ADa</a:t>
            </a:r>
            <a:endParaRPr lang="es-PE" dirty="0"/>
          </a:p>
          <a:p>
            <a:pPr marL="0" indent="0">
              <a:buNone/>
            </a:pPr>
            <a:r>
              <a:rPr lang="es-PE" dirty="0"/>
              <a:t>+</a:t>
            </a:r>
          </a:p>
          <a:p>
            <a:pPr marL="0" indent="0">
              <a:buNone/>
            </a:pPr>
            <a:r>
              <a:rPr lang="es-PE" dirty="0"/>
              <a:t>Prólogo a la </a:t>
            </a:r>
            <a:r>
              <a:rPr lang="es-PE" dirty="0" err="1"/>
              <a:t>Orestíada</a:t>
            </a:r>
            <a:r>
              <a:rPr lang="es-PE" dirty="0"/>
              <a:t> por Juan L. Moyano Llerena S.J. (1946)</a:t>
            </a:r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42666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41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5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3D307E-0854-F196-4337-6F0DD1C68B7B}"/>
              </a:ext>
            </a:extLst>
          </p:cNvPr>
          <p:cNvSpPr/>
          <p:nvPr/>
        </p:nvSpPr>
        <p:spPr>
          <a:xfrm>
            <a:off x="3120887" y="5188226"/>
            <a:ext cx="5804452" cy="715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0813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09BBE-F5AF-2DD5-D162-312660E7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568DC-7642-84D1-7C91-0A63FD78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598126" cy="849086"/>
          </a:xfrm>
        </p:spPr>
        <p:txBody>
          <a:bodyPr/>
          <a:lstStyle/>
          <a:p>
            <a:r>
              <a:rPr lang="es-PE" dirty="0"/>
              <a:t>Las Erinias o furias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EE10B4-F10A-7CA4-433D-1415E302A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96" y="1071551"/>
            <a:ext cx="3723340" cy="509372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PE" dirty="0"/>
              <a:t>Son afines a las </a:t>
            </a:r>
            <a:r>
              <a:rPr lang="es-PE" dirty="0" err="1"/>
              <a:t>Moiras</a:t>
            </a:r>
            <a:r>
              <a:rPr lang="es-PE" dirty="0"/>
              <a:t> o Parcas, entidades del destino. Originalmente la función de las Erinias era cumplir las </a:t>
            </a:r>
            <a:r>
              <a:rPr lang="es-PE" dirty="0" err="1"/>
              <a:t>Moiras</a:t>
            </a:r>
            <a:r>
              <a:rPr lang="es-PE" dirty="0"/>
              <a:t>.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Son deidades más antiguas que Palas Atenea. 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Encarnan la </a:t>
            </a:r>
            <a:r>
              <a:rPr lang="es-PE" dirty="0">
                <a:solidFill>
                  <a:srgbClr val="FF0000"/>
                </a:solidFill>
              </a:rPr>
              <a:t>justicia </a:t>
            </a:r>
            <a:r>
              <a:rPr lang="es-PE" dirty="0" err="1">
                <a:solidFill>
                  <a:srgbClr val="FF0000"/>
                </a:solidFill>
              </a:rPr>
              <a:t>retaliativa</a:t>
            </a:r>
            <a:r>
              <a:rPr lang="es-PE" dirty="0"/>
              <a:t> o retributiva (asociada a la venganza).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10047-C77C-0B65-B200-9F1C652B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26" y="0"/>
            <a:ext cx="7593874" cy="68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807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7063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46040" y="858416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Apolo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108579" y="179458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90930" y="187461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Atenea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997198" y="127136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Erinias</a:t>
            </a:r>
          </a:p>
        </p:txBody>
      </p:sp>
    </p:spTree>
    <p:extLst>
      <p:ext uri="{BB962C8B-B14F-4D97-AF65-F5344CB8AC3E}">
        <p14:creationId xmlns:p14="http://schemas.microsoft.com/office/powerpoint/2010/main" val="1093271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894023" y="273624"/>
            <a:ext cx="10403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solidFill>
                  <a:srgbClr val="FF0000"/>
                </a:solidFill>
              </a:rPr>
              <a:t>Agamenón</a:t>
            </a:r>
            <a:r>
              <a:rPr lang="es-MX" sz="2800" dirty="0"/>
              <a:t> mató a un ciervo sagrado de la diosa </a:t>
            </a:r>
            <a:r>
              <a:rPr lang="es-MX" sz="2800" dirty="0">
                <a:solidFill>
                  <a:srgbClr val="FF0000"/>
                </a:solidFill>
              </a:rPr>
              <a:t>Artemisa</a:t>
            </a:r>
            <a:r>
              <a:rPr lang="es-MX" sz="2800" dirty="0"/>
              <a:t> y se jactó de su habilidad como cazador, lo que provocó su ira. Esto tuvo consecuencias graves para los griegos que se dirigían a Troya, ya que Artemisa detuvo los vientos. Para aplacarla, un vidente afirmó que Agamenón </a:t>
            </a:r>
            <a:r>
              <a:rPr lang="es-MX" sz="2800" dirty="0">
                <a:solidFill>
                  <a:srgbClr val="FF0000"/>
                </a:solidFill>
              </a:rPr>
              <a:t>debía sacrificar a su hija Ifigenia</a:t>
            </a:r>
            <a:r>
              <a:rPr lang="es-MX" sz="2800" dirty="0"/>
              <a:t>.</a:t>
            </a:r>
            <a:endParaRPr lang="es-PE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30187-802B-3100-CE55-4C122ECC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11" y="2766975"/>
            <a:ext cx="7296978" cy="381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0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7FB3E-0872-8D3C-02AE-040B128EF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81C4F0A-5895-45BC-5CCF-D4435750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8" y="0"/>
            <a:ext cx="7131596" cy="69195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1BBE54-36BD-A881-9FB9-78125005050F}"/>
              </a:ext>
            </a:extLst>
          </p:cNvPr>
          <p:cNvSpPr txBox="1"/>
          <p:nvPr/>
        </p:nvSpPr>
        <p:spPr>
          <a:xfrm>
            <a:off x="7422770" y="1413063"/>
            <a:ext cx="41614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/>
              <a:t>Antes de partir a Troya, </a:t>
            </a:r>
            <a:r>
              <a:rPr lang="es-PE" sz="3200" dirty="0">
                <a:solidFill>
                  <a:srgbClr val="FF0000"/>
                </a:solidFill>
              </a:rPr>
              <a:t>para garantizar los buenos vientos </a:t>
            </a:r>
            <a:r>
              <a:rPr lang="es-PE" sz="3200" dirty="0"/>
              <a:t>de navegación, Agamenón había sacrificado a su hija Ifigenia, luego de decirle que se casará con Aquiles. </a:t>
            </a:r>
          </a:p>
        </p:txBody>
      </p:sp>
    </p:spTree>
    <p:extLst>
      <p:ext uri="{BB962C8B-B14F-4D97-AF65-F5344CB8AC3E}">
        <p14:creationId xmlns:p14="http://schemas.microsoft.com/office/powerpoint/2010/main" val="3253334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4BE7-54A5-910E-C26A-F6019978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63F2598-EB3F-563C-0ED6-02FC7E7C1BAD}"/>
              </a:ext>
            </a:extLst>
          </p:cNvPr>
          <p:cNvSpPr txBox="1"/>
          <p:nvPr/>
        </p:nvSpPr>
        <p:spPr>
          <a:xfrm>
            <a:off x="306353" y="26825"/>
            <a:ext cx="50806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/>
              <a:t>Luego de los 10 años de la guerra de Troya, Agamenón regresa con un único barco y con Casandra.</a:t>
            </a:r>
          </a:p>
          <a:p>
            <a:endParaRPr lang="es-PE" sz="2800" dirty="0"/>
          </a:p>
          <a:p>
            <a:r>
              <a:rPr lang="es-PE" sz="2800" dirty="0"/>
              <a:t>Casandra tiene el don de la adivinación, pero la maldición de que nadie le cree.</a:t>
            </a:r>
          </a:p>
          <a:p>
            <a:endParaRPr lang="es-PE" sz="2800" dirty="0"/>
          </a:p>
          <a:p>
            <a:r>
              <a:rPr lang="es-PE" sz="2800" dirty="0"/>
              <a:t>Clitemnestra siente mucho odio por su esposo y el sacrificio de su hija hace 10 años. </a:t>
            </a:r>
          </a:p>
          <a:p>
            <a:endParaRPr lang="es-PE" sz="2800" dirty="0"/>
          </a:p>
          <a:p>
            <a:r>
              <a:rPr lang="es-PE" sz="2800" dirty="0"/>
              <a:t>Casandra adivinará los planes de Clitemnestra y Egisto, pero su maldición se cumplirá.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63363-79BC-351B-8745-0B098E90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3" y="0"/>
            <a:ext cx="6626087" cy="68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17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183"/>
            <a:ext cx="12192000" cy="68791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367533" y="3686892"/>
            <a:ext cx="2024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Clitemnestra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Esposa de Agamenón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Madre de Orestes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9559007" y="3989531"/>
            <a:ext cx="20247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Agamenón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Rey de Micenas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Hermano de </a:t>
            </a:r>
            <a:r>
              <a:rPr lang="es-PE" dirty="0" err="1">
                <a:solidFill>
                  <a:schemeClr val="bg1"/>
                </a:solidFill>
              </a:rPr>
              <a:t>Menealo</a:t>
            </a:r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Cuñado de Helena de Troya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92696" y="78303"/>
            <a:ext cx="2024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Egisto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Amante de Clitemnestra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Sobrino/primo de Agamenón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045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DB8E-5605-63A2-E1EA-5BB16005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31B23-E97F-F85D-5A51-2DCFAB92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298" y="-2"/>
            <a:ext cx="12192001" cy="68580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500EA6-39B4-132B-4CA7-2FCFBF5F80A6}"/>
              </a:ext>
            </a:extLst>
          </p:cNvPr>
          <p:cNvSpPr txBox="1"/>
          <p:nvPr/>
        </p:nvSpPr>
        <p:spPr>
          <a:xfrm>
            <a:off x="715618" y="597356"/>
            <a:ext cx="3635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Clitemnestra y Egisto matan a Agamenón y se quedan como tiranos de Micenas</a:t>
            </a:r>
          </a:p>
          <a:p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71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D760-E778-E2F4-26D5-DF0B0084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2AC39D-C131-6687-5A3F-03359321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F1D9046-7DB1-C84A-2E02-5DC9521D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85" y="3092173"/>
            <a:ext cx="3474099" cy="673651"/>
          </a:xfrm>
        </p:spPr>
        <p:txBody>
          <a:bodyPr>
            <a:no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Orestes se escabulle al palacio con la ayuda de su hermana Elektra y mata a Egisto primero, y a su madre después.</a:t>
            </a:r>
          </a:p>
        </p:txBody>
      </p:sp>
    </p:spTree>
    <p:extLst>
      <p:ext uri="{BB962C8B-B14F-4D97-AF65-F5344CB8AC3E}">
        <p14:creationId xmlns:p14="http://schemas.microsoft.com/office/powerpoint/2010/main" val="154846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27240" y="674914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68220" y="3847322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Egisto</a:t>
            </a:r>
          </a:p>
        </p:txBody>
      </p:sp>
    </p:spTree>
    <p:extLst>
      <p:ext uri="{BB962C8B-B14F-4D97-AF65-F5344CB8AC3E}">
        <p14:creationId xmlns:p14="http://schemas.microsoft.com/office/powerpoint/2010/main" val="3973905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93880" cy="78377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7306" y="279919"/>
            <a:ext cx="3474099" cy="673651"/>
          </a:xfrm>
        </p:spPr>
        <p:txBody>
          <a:bodyPr>
            <a:no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Orestes mata a Egisto</a:t>
            </a:r>
          </a:p>
        </p:txBody>
      </p:sp>
    </p:spTree>
    <p:extLst>
      <p:ext uri="{BB962C8B-B14F-4D97-AF65-F5344CB8AC3E}">
        <p14:creationId xmlns:p14="http://schemas.microsoft.com/office/powerpoint/2010/main" val="1560146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635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892490" y="2892490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Egisto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30416" y="2239346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Clitemnestra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837714" y="1758048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Orestes</a:t>
            </a:r>
          </a:p>
        </p:txBody>
      </p:sp>
    </p:spTree>
    <p:extLst>
      <p:ext uri="{BB962C8B-B14F-4D97-AF65-F5344CB8AC3E}">
        <p14:creationId xmlns:p14="http://schemas.microsoft.com/office/powerpoint/2010/main" val="376291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0"/>
            <a:ext cx="10959737" cy="697063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295986" y="2100323"/>
            <a:ext cx="16549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Apolo</a:t>
            </a:r>
          </a:p>
          <a:p>
            <a:r>
              <a:rPr lang="es-PE" sz="2800" b="1" dirty="0">
                <a:solidFill>
                  <a:schemeClr val="bg1"/>
                </a:solidFill>
              </a:rPr>
              <a:t>(abogado defensor)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950981" y="3008265"/>
            <a:ext cx="1879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  <a:p>
            <a:r>
              <a:rPr lang="es-PE" sz="2800" b="1" dirty="0">
                <a:solidFill>
                  <a:schemeClr val="bg1"/>
                </a:solidFill>
              </a:rPr>
              <a:t>(acusado)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40360" y="1027079"/>
            <a:ext cx="1380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Atenea (jueza)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695765" y="3297391"/>
            <a:ext cx="2704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Erinias</a:t>
            </a:r>
          </a:p>
          <a:p>
            <a:r>
              <a:rPr lang="es-PE" sz="2800" b="1" dirty="0">
                <a:solidFill>
                  <a:schemeClr val="bg1"/>
                </a:solidFill>
              </a:rPr>
              <a:t>(Fiscalizadoras)</a:t>
            </a:r>
          </a:p>
        </p:txBody>
      </p:sp>
    </p:spTree>
    <p:extLst>
      <p:ext uri="{BB962C8B-B14F-4D97-AF65-F5344CB8AC3E}">
        <p14:creationId xmlns:p14="http://schemas.microsoft.com/office/powerpoint/2010/main" val="41235128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"/>
            <a:ext cx="12192000" cy="685095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210938" y="6008914"/>
            <a:ext cx="250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Clitemnestra</a:t>
            </a:r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E90ECC03-FB7E-E5B4-0DB3-A06728B1F585}"/>
              </a:ext>
            </a:extLst>
          </p:cNvPr>
          <p:cNvSpPr txBox="1"/>
          <p:nvPr/>
        </p:nvSpPr>
        <p:spPr>
          <a:xfrm>
            <a:off x="5083425" y="4610810"/>
            <a:ext cx="250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229739EA-B373-ACD8-D082-BBCD74950407}"/>
              </a:ext>
            </a:extLst>
          </p:cNvPr>
          <p:cNvSpPr txBox="1"/>
          <p:nvPr/>
        </p:nvSpPr>
        <p:spPr>
          <a:xfrm>
            <a:off x="1722484" y="4349200"/>
            <a:ext cx="250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Las erinias</a:t>
            </a:r>
          </a:p>
        </p:txBody>
      </p:sp>
    </p:spTree>
    <p:extLst>
      <p:ext uri="{BB962C8B-B14F-4D97-AF65-F5344CB8AC3E}">
        <p14:creationId xmlns:p14="http://schemas.microsoft.com/office/powerpoint/2010/main" val="146517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60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33914" y="202759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Orestes y las Erinias </a:t>
            </a:r>
            <a:r>
              <a:rPr lang="es-PE" dirty="0" err="1">
                <a:solidFill>
                  <a:schemeClr val="bg1"/>
                </a:solidFill>
              </a:rPr>
              <a:t>Ctónicas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617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8477" cy="6858000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038E303C-CEAC-1015-9023-2894C8DCA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18" y="387910"/>
            <a:ext cx="10515600" cy="5510757"/>
          </a:xfrm>
        </p:spPr>
        <p:txBody>
          <a:bodyPr/>
          <a:lstStyle/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El tema de la </a:t>
            </a:r>
            <a:r>
              <a:rPr lang="es-PE" dirty="0" err="1">
                <a:solidFill>
                  <a:schemeClr val="bg1"/>
                </a:solidFill>
              </a:rPr>
              <a:t>Orestíada</a:t>
            </a:r>
            <a:r>
              <a:rPr lang="es-PE" dirty="0">
                <a:solidFill>
                  <a:schemeClr val="bg1"/>
                </a:solidFill>
              </a:rPr>
              <a:t>, fundamentalmente, es la Justicia.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Transición:</a:t>
            </a: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La justicia tribal está basada en la venganza, 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mientras que,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la justicia “democrática” supone procesos objetivos de consenso y deliberación. 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07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Los Atridas (Linaje y familia de Orestes)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16" y="2138558"/>
            <a:ext cx="6388553" cy="339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761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974" y="212076"/>
            <a:ext cx="11551589" cy="58410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E" dirty="0"/>
              <a:t>Tántalo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Es invitado a un festín de los dioses por el mismo </a:t>
            </a:r>
            <a:r>
              <a:rPr lang="es-PE" dirty="0" err="1"/>
              <a:t>Zeús</a:t>
            </a:r>
            <a:r>
              <a:rPr lang="es-PE" dirty="0"/>
              <a:t>, y ahí, roba el néctar (vino divino) y la ambrosía (comida que concede inmortalidad). </a:t>
            </a:r>
          </a:p>
          <a:p>
            <a:pPr marL="0" indent="0">
              <a:buNone/>
            </a:pPr>
            <a:r>
              <a:rPr lang="es-PE" dirty="0"/>
              <a:t>Reveló secretos de los dioses a los mortales (por esto se le considera una deidad </a:t>
            </a:r>
            <a:r>
              <a:rPr lang="es-PE" dirty="0" err="1"/>
              <a:t>prometéica</a:t>
            </a:r>
            <a:r>
              <a:rPr lang="es-PE" dirty="0"/>
              <a:t>).</a:t>
            </a:r>
          </a:p>
          <a:p>
            <a:pPr marL="0" indent="0">
              <a:buNone/>
            </a:pPr>
            <a:r>
              <a:rPr lang="es-PE" dirty="0"/>
              <a:t>Tántalo quiso retribuir el favor a los dioses y les invitó a un banquete, pero por falta de comida, hubo de cocinar a su pequeño hijo, y ofrecerlo en sacrificio, (un sacrificio que los dioses aborrecen). Sólo </a:t>
            </a:r>
            <a:r>
              <a:rPr lang="es-PE" dirty="0" err="1"/>
              <a:t>Démeter</a:t>
            </a:r>
            <a:r>
              <a:rPr lang="es-PE" dirty="0"/>
              <a:t> en luto por Perséfone come, pero el resto se </a:t>
            </a:r>
            <a:r>
              <a:rPr lang="es-PE" dirty="0" err="1"/>
              <a:t>rehusa</a:t>
            </a:r>
            <a:r>
              <a:rPr lang="es-PE" dirty="0"/>
              <a:t>. </a:t>
            </a:r>
          </a:p>
          <a:p>
            <a:pPr marL="0" indent="0">
              <a:buNone/>
            </a:pPr>
            <a:r>
              <a:rPr lang="es-PE" dirty="0" err="1"/>
              <a:t>Zeús</a:t>
            </a:r>
            <a:r>
              <a:rPr lang="es-PE" dirty="0"/>
              <a:t> ordena que se rescate al muchacho descuartizado, Pélope, y en un caldero se junten sus partes de nuevo. </a:t>
            </a:r>
          </a:p>
          <a:p>
            <a:pPr marL="0" indent="0">
              <a:buNone/>
            </a:pPr>
            <a:r>
              <a:rPr lang="es-PE" dirty="0"/>
              <a:t>Finalmente es condenado a la parte más profunda del Tártaro o inframundo, a un espacio reservado para el castigo de lo malvados, en las profundidades designadas como mazmorras y lugares de torturas para los Titanes. </a:t>
            </a:r>
          </a:p>
          <a:p>
            <a:pPr marL="0" indent="0">
              <a:buNone/>
            </a:pPr>
            <a:r>
              <a:rPr lang="es-PE" dirty="0"/>
              <a:t>Su castigo consiste en estar parado en un lago hasta la barbilla debajo de un árbol lleno de frutos, pero siempre que quiere saciar su hambre o sed, el volumen del agua o el largo de los árboles cambia.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82" y="5248275"/>
            <a:ext cx="27717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40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35902"/>
            <a:ext cx="7966647" cy="58410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PE" dirty="0"/>
              <a:t>Pélope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Luego de ser descuartizado, pero reconstruido por </a:t>
            </a:r>
            <a:r>
              <a:rPr lang="es-PE" dirty="0" err="1"/>
              <a:t>Zéus</a:t>
            </a:r>
            <a:r>
              <a:rPr lang="es-PE" dirty="0"/>
              <a:t> y las </a:t>
            </a:r>
            <a:r>
              <a:rPr lang="es-PE" dirty="0" err="1"/>
              <a:t>Moiras</a:t>
            </a:r>
            <a:r>
              <a:rPr lang="es-PE" dirty="0"/>
              <a:t>, Pélope fue aprendiz de </a:t>
            </a:r>
            <a:r>
              <a:rPr lang="es-PE" dirty="0" err="1"/>
              <a:t>Zeús</a:t>
            </a:r>
            <a:r>
              <a:rPr lang="es-PE" dirty="0"/>
              <a:t> y esclavo de </a:t>
            </a:r>
            <a:r>
              <a:rPr lang="es-PE" dirty="0" err="1"/>
              <a:t>Poseídon</a:t>
            </a:r>
            <a:r>
              <a:rPr lang="es-PE" dirty="0"/>
              <a:t>.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Quiso desposar a una mujer, pero su padre le retó a una carrera en carros y así había matado a cincuenta pretendientes, pero con la ayuda de </a:t>
            </a:r>
            <a:r>
              <a:rPr lang="es-PE" dirty="0" err="1"/>
              <a:t>Poseídon</a:t>
            </a:r>
            <a:r>
              <a:rPr lang="es-PE" dirty="0"/>
              <a:t>, sabotearon su carro, y antes de morir, </a:t>
            </a:r>
            <a:r>
              <a:rPr lang="es-PE" dirty="0" err="1"/>
              <a:t>Mírtilo</a:t>
            </a:r>
            <a:r>
              <a:rPr lang="es-PE" dirty="0"/>
              <a:t>, el padre, le maldijo.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Sus hijos fueron Atreo, Tiestes y </a:t>
            </a:r>
            <a:r>
              <a:rPr lang="es-PE" dirty="0" err="1"/>
              <a:t>Crisipo</a:t>
            </a:r>
            <a:r>
              <a:rPr lang="es-PE" dirty="0"/>
              <a:t>. Los dos primeros, gemelos, fueron exiliados por matar al tercero.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Eventualmente Pélope dominó lo que luego de conoció como “la isla de Pélope”, o el Peloponeso.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847" y="3713585"/>
            <a:ext cx="3387153" cy="28085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86" y="489275"/>
            <a:ext cx="1854000" cy="28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54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119672" y="205274"/>
            <a:ext cx="966651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Atreo y Tiestes están confrontados. </a:t>
            </a:r>
          </a:p>
          <a:p>
            <a:pPr algn="ctr"/>
            <a:endParaRPr lang="es-PE" dirty="0"/>
          </a:p>
          <a:p>
            <a:pPr algn="ctr"/>
            <a:r>
              <a:rPr lang="es-PE" dirty="0"/>
              <a:t>Tiestes es amante de la esposa de Atreo</a:t>
            </a:r>
          </a:p>
          <a:p>
            <a:pPr algn="ctr"/>
            <a:endParaRPr lang="es-PE" dirty="0"/>
          </a:p>
          <a:p>
            <a:pPr algn="ctr"/>
            <a:r>
              <a:rPr lang="es-PE" dirty="0"/>
              <a:t>Ambos se disputan el poder de Micenas</a:t>
            </a:r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r>
              <a:rPr lang="es-PE" dirty="0"/>
              <a:t>Atreo invita a un banquete a Tiestes, le sirve la mesa y luego de comer le presenta una bandeja con la cabeza, las manos y los pies de los hijos de Tiestes, ante lo cual, éste le lanza una maldición a sus descendientes.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415" y="1656062"/>
            <a:ext cx="6147028" cy="38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186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Los </a:t>
            </a:r>
            <a:r>
              <a:rPr lang="es-PE" dirty="0" err="1"/>
              <a:t>Atridas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018" y="1448091"/>
            <a:ext cx="5177032" cy="4649063"/>
          </a:xfrm>
          <a:prstGeom prst="rect">
            <a:avLst/>
          </a:prstGeom>
        </p:spPr>
      </p:pic>
      <p:sp>
        <p:nvSpPr>
          <p:cNvPr id="6" name="Rayo 5"/>
          <p:cNvSpPr/>
          <p:nvPr/>
        </p:nvSpPr>
        <p:spPr>
          <a:xfrm flipH="1" flipV="1">
            <a:off x="4478694" y="4200508"/>
            <a:ext cx="1007706" cy="1287624"/>
          </a:xfrm>
          <a:prstGeom prst="lightningBol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72864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68" y="775672"/>
            <a:ext cx="11308261" cy="480403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Los </a:t>
            </a:r>
            <a:r>
              <a:rPr lang="es-PE" dirty="0" err="1"/>
              <a:t>Atridas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72621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4102" y="1"/>
            <a:ext cx="10515600" cy="765110"/>
          </a:xfrm>
        </p:spPr>
        <p:txBody>
          <a:bodyPr/>
          <a:lstStyle/>
          <a:p>
            <a:r>
              <a:rPr lang="es-PE" dirty="0"/>
              <a:t>Los </a:t>
            </a:r>
            <a:r>
              <a:rPr lang="es-PE" dirty="0" err="1"/>
              <a:t>Atridas</a:t>
            </a:r>
            <a:r>
              <a:rPr lang="es-PE" dirty="0"/>
              <a:t> – sucesos trágicos contextuales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25" y="2742159"/>
            <a:ext cx="4614767" cy="196046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004457" y="1194318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Roba el néctar y ambrosía. Descuartiza a Pélope. </a:t>
            </a:r>
          </a:p>
        </p:txBody>
      </p:sp>
      <p:cxnSp>
        <p:nvCxnSpPr>
          <p:cNvPr id="7" name="Conector recto de flecha 6"/>
          <p:cNvCxnSpPr>
            <a:stCxn id="3" idx="2"/>
          </p:cNvCxnSpPr>
          <p:nvPr/>
        </p:nvCxnSpPr>
        <p:spPr>
          <a:xfrm>
            <a:off x="4609323" y="1840649"/>
            <a:ext cx="1604865" cy="901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844074" y="1194318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Mata a </a:t>
            </a:r>
            <a:r>
              <a:rPr lang="es-PE" dirty="0" err="1">
                <a:solidFill>
                  <a:srgbClr val="FF0000"/>
                </a:solidFill>
              </a:rPr>
              <a:t>Mírtilo</a:t>
            </a:r>
            <a:r>
              <a:rPr lang="es-PE" dirty="0">
                <a:solidFill>
                  <a:srgbClr val="FF0000"/>
                </a:solidFill>
              </a:rPr>
              <a:t> y éste le maldice.</a:t>
            </a:r>
          </a:p>
        </p:txBody>
      </p:sp>
      <p:cxnSp>
        <p:nvCxnSpPr>
          <p:cNvPr id="9" name="Conector recto de flecha 8"/>
          <p:cNvCxnSpPr>
            <a:stCxn id="8" idx="2"/>
          </p:cNvCxnSpPr>
          <p:nvPr/>
        </p:nvCxnSpPr>
        <p:spPr>
          <a:xfrm flipH="1">
            <a:off x="6774024" y="1563650"/>
            <a:ext cx="674916" cy="1851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8008776" y="1655983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Asesinado por sus hermanos.</a:t>
            </a:r>
          </a:p>
        </p:txBody>
      </p:sp>
      <p:cxnSp>
        <p:nvCxnSpPr>
          <p:cNvPr id="12" name="Conector recto de flecha 11"/>
          <p:cNvCxnSpPr>
            <a:stCxn id="11" idx="2"/>
            <a:endCxn id="4" idx="3"/>
          </p:cNvCxnSpPr>
          <p:nvPr/>
        </p:nvCxnSpPr>
        <p:spPr>
          <a:xfrm flipH="1">
            <a:off x="7800392" y="2025315"/>
            <a:ext cx="1813250" cy="1697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707017" y="3230338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Concibe un hijo de su padre.</a:t>
            </a:r>
          </a:p>
        </p:txBody>
      </p:sp>
      <p:cxnSp>
        <p:nvCxnSpPr>
          <p:cNvPr id="15" name="Conector recto de flecha 14"/>
          <p:cNvCxnSpPr>
            <a:stCxn id="14" idx="2"/>
          </p:cNvCxnSpPr>
          <p:nvPr/>
        </p:nvCxnSpPr>
        <p:spPr>
          <a:xfrm flipH="1">
            <a:off x="7523584" y="3599670"/>
            <a:ext cx="2788299" cy="5774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8479971" y="4702628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Amante de la reina.</a:t>
            </a:r>
          </a:p>
          <a:p>
            <a:r>
              <a:rPr lang="es-PE" dirty="0">
                <a:solidFill>
                  <a:srgbClr val="FF0000"/>
                </a:solidFill>
              </a:rPr>
              <a:t>Mata a Atreo</a:t>
            </a:r>
          </a:p>
        </p:txBody>
      </p:sp>
      <p:cxnSp>
        <p:nvCxnSpPr>
          <p:cNvPr id="18" name="Conector recto de flecha 17"/>
          <p:cNvCxnSpPr>
            <a:stCxn id="17" idx="1"/>
          </p:cNvCxnSpPr>
          <p:nvPr/>
        </p:nvCxnSpPr>
        <p:spPr>
          <a:xfrm flipH="1" flipV="1">
            <a:off x="6928758" y="4517962"/>
            <a:ext cx="1551213" cy="507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1580759" y="1891766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Amante de la esposa de Atreo</a:t>
            </a:r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3837020" y="2269856"/>
            <a:ext cx="2728620" cy="1452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492966" y="2333147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Cocina y ofrece de comer a Tiestes sus propios hijos</a:t>
            </a:r>
          </a:p>
        </p:txBody>
      </p:sp>
      <p:cxnSp>
        <p:nvCxnSpPr>
          <p:cNvPr id="27" name="Conector recto de flecha 26"/>
          <p:cNvCxnSpPr/>
          <p:nvPr/>
        </p:nvCxnSpPr>
        <p:spPr>
          <a:xfrm>
            <a:off x="2459978" y="3047175"/>
            <a:ext cx="3306632" cy="660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 flipH="1" flipV="1">
            <a:off x="5766610" y="4550081"/>
            <a:ext cx="1679219" cy="10344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35" idx="0"/>
          </p:cNvCxnSpPr>
          <p:nvPr/>
        </p:nvCxnSpPr>
        <p:spPr>
          <a:xfrm flipV="1">
            <a:off x="2301648" y="4631909"/>
            <a:ext cx="2184045" cy="9260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5918719" y="5603232"/>
            <a:ext cx="32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Mata al ciervo de Artemisa, ella no le deja navegar, y por eso sacrifica a Ifigenia, su hija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696782" y="5557971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Asesina a su esposo. Es asesinada por Orestes, su hijo.</a:t>
            </a:r>
          </a:p>
        </p:txBody>
      </p:sp>
    </p:spTree>
    <p:extLst>
      <p:ext uri="{BB962C8B-B14F-4D97-AF65-F5344CB8AC3E}">
        <p14:creationId xmlns:p14="http://schemas.microsoft.com/office/powerpoint/2010/main" val="150075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597217" y="3912245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10312521" y="3054989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668657" y="3126427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4677961" y="4646300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525282" y="4646300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4751049" y="3186516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525282" y="3114285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4677961" y="486405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456903" y="1394958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2337712" y="1484122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3199268" y="1513135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2968302" y="2094560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3048001" y="2760484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8355106" y="2851931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5333111" y="455481"/>
            <a:ext cx="190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accent3"/>
                </a:solidFill>
              </a:rPr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413183" y="1381647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1317422" y="5064289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6792866" y="5064289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4555813" y="5646471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3" y="10658"/>
            <a:ext cx="2106417" cy="3153741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297" y="429209"/>
            <a:ext cx="2933703" cy="2381818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4926898" y="5771175"/>
            <a:ext cx="190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accent3"/>
                </a:solidFill>
              </a:rPr>
              <a:t>Tránsito de paradigma de Justicia</a:t>
            </a:r>
          </a:p>
        </p:txBody>
      </p:sp>
    </p:spTree>
    <p:extLst>
      <p:ext uri="{BB962C8B-B14F-4D97-AF65-F5344CB8AC3E}">
        <p14:creationId xmlns:p14="http://schemas.microsoft.com/office/powerpoint/2010/main" val="16688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6612" y="0"/>
            <a:ext cx="11775233" cy="6606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PE" dirty="0"/>
              <a:t>Algunos ideales griegos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Principio de Hospitalidad:  Reglas de amistad, confianza. (¿Qué pasaría si el viajero es un dios?) El secuestro de Helena reclama venganza.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Necesidad de un entierro: Antígona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Reciprocidad positiva: devolver un bien, por un bien. El sacrificio. “Apolo: Es justo conceder bienes al que te venera”. (Esquilo, Euménides, 726.) La ley del Talión. </a:t>
            </a:r>
            <a:r>
              <a:rPr lang="es-PE" dirty="0" err="1"/>
              <a:t>Polemarco</a:t>
            </a:r>
            <a:r>
              <a:rPr lang="es-PE" dirty="0"/>
              <a:t> dice en la República de Platón: “La justicia es hacerle bien a nuestros amigos y mal a nuestros enemigos”. (s/f)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Reciprocidad negativa: devolver un mal, por un mal.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Cultivar la virtud</a:t>
            </a:r>
          </a:p>
        </p:txBody>
      </p:sp>
    </p:spTree>
    <p:extLst>
      <p:ext uri="{BB962C8B-B14F-4D97-AF65-F5344CB8AC3E}">
        <p14:creationId xmlns:p14="http://schemas.microsoft.com/office/powerpoint/2010/main" val="29795971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9539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r>
              <a:rPr lang="es-PE" dirty="0"/>
              <a:t> (las escanciadoras, portadoras de las libaciones)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Euménides (las benévolas)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522515" y="2229919"/>
            <a:ext cx="2332653" cy="97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</p:spTree>
    <p:extLst>
      <p:ext uri="{BB962C8B-B14F-4D97-AF65-F5344CB8AC3E}">
        <p14:creationId xmlns:p14="http://schemas.microsoft.com/office/powerpoint/2010/main" val="25012488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0" y="703070"/>
            <a:ext cx="7781730" cy="595255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013371" y="1138335"/>
            <a:ext cx="225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Reino Argivo</a:t>
            </a:r>
          </a:p>
          <a:p>
            <a:r>
              <a:rPr lang="es-PE" dirty="0"/>
              <a:t>(de Argos)</a:t>
            </a:r>
          </a:p>
        </p:txBody>
      </p:sp>
    </p:spTree>
    <p:extLst>
      <p:ext uri="{BB962C8B-B14F-4D97-AF65-F5344CB8AC3E}">
        <p14:creationId xmlns:p14="http://schemas.microsoft.com/office/powerpoint/2010/main" val="6008239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013371" y="1138335"/>
            <a:ext cx="225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Reino Argivo</a:t>
            </a:r>
          </a:p>
          <a:p>
            <a:r>
              <a:rPr lang="es-PE" dirty="0"/>
              <a:t>(de Argos)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94" y="1138335"/>
            <a:ext cx="8819177" cy="48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38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040529" y="629507"/>
            <a:ext cx="2258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Atenas todavía no es una potencia tan poderosa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70" y="629507"/>
            <a:ext cx="5222615" cy="612709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040528" y="2181499"/>
            <a:ext cx="22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040527" y="3662801"/>
            <a:ext cx="22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Esparta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4198776" y="783771"/>
            <a:ext cx="2612571" cy="3074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 flipV="1">
            <a:off x="1940767" y="2181499"/>
            <a:ext cx="4870580" cy="1537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>
            <a:off x="1642188" y="3794860"/>
            <a:ext cx="5398339" cy="23472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899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98580" y="797458"/>
            <a:ext cx="113460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Un vigía espera en una torre de vigilancia con ansias que vuelva el ejército y su rey de la larga guerra de Troya. </a:t>
            </a:r>
          </a:p>
          <a:p>
            <a:endParaRPr lang="es-PE" dirty="0"/>
          </a:p>
          <a:p>
            <a:r>
              <a:rPr lang="es-PE" dirty="0"/>
              <a:t>Finalmente una hoguera anuncia que la flota ha vuelto a casa, y aparece Agamenón con la hija de Príamo, Casandra, a quien ha tomado como “despojo de guerra”. </a:t>
            </a:r>
          </a:p>
          <a:p>
            <a:endParaRPr lang="es-PE" dirty="0"/>
          </a:p>
          <a:p>
            <a:r>
              <a:rPr lang="es-PE" dirty="0"/>
              <a:t>Casandra está maldita por cuanto puede predecir el futuro, pero está condenada a que nadie le crea. </a:t>
            </a:r>
          </a:p>
          <a:p>
            <a:endParaRPr lang="es-PE" dirty="0"/>
          </a:p>
          <a:p>
            <a:r>
              <a:rPr lang="es-PE" dirty="0"/>
              <a:t>Ella inmediatamente refiere que Clitemnestra les matará a ambos, pero es ignorada por Agamenón. </a:t>
            </a:r>
          </a:p>
          <a:p>
            <a:endParaRPr lang="es-PE" dirty="0"/>
          </a:p>
          <a:p>
            <a:r>
              <a:rPr lang="es-PE" dirty="0"/>
              <a:t>Clitemnestra está furiosa por ver a la hermosa princesa Casandra y tiene el recuerdo amargo de Ifigenia sacrificada. </a:t>
            </a:r>
          </a:p>
          <a:p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El rey es bienvenido en su palacio y se le prepara un baño, y una vez ahí, se le arroja una red que le inmoviliza para ser asesinado por Egisto y Clitemnestra. </a:t>
            </a:r>
          </a:p>
          <a:p>
            <a:endParaRPr lang="es-PE" dirty="0"/>
          </a:p>
          <a:p>
            <a:r>
              <a:rPr lang="es-PE" dirty="0"/>
              <a:t>Nota importante: En la obra, el público no ve el asesinato en sí mismo. Esto es una renuncia a la violencia que se entenderá hacia el final. </a:t>
            </a:r>
          </a:p>
          <a:p>
            <a:endParaRPr lang="es-PE" dirty="0"/>
          </a:p>
          <a:p>
            <a:r>
              <a:rPr lang="es-PE" dirty="0"/>
              <a:t>Clitemnestra defiende la postura de que su acto es justo y vindicativo. Toma el poder junto a Egisto. </a:t>
            </a:r>
          </a:p>
          <a:p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Coro: “el acto impío produce después otros que se parecen al que los engendró”. </a:t>
            </a:r>
            <a:r>
              <a:rPr lang="es-PE" dirty="0"/>
              <a:t>(Esquilo, Agamenón, s/f)</a:t>
            </a:r>
          </a:p>
        </p:txBody>
      </p:sp>
    </p:spTree>
    <p:extLst>
      <p:ext uri="{BB962C8B-B14F-4D97-AF65-F5344CB8AC3E}">
        <p14:creationId xmlns:p14="http://schemas.microsoft.com/office/powerpoint/2010/main" val="14741246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9539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r>
              <a:rPr lang="es-PE" dirty="0"/>
              <a:t> (las escanciadoras, portadoras de las libaciones)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Euménides (las benévolas)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615822" y="3293609"/>
            <a:ext cx="9386594" cy="97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</p:spTree>
    <p:extLst>
      <p:ext uri="{BB962C8B-B14F-4D97-AF65-F5344CB8AC3E}">
        <p14:creationId xmlns:p14="http://schemas.microsoft.com/office/powerpoint/2010/main" val="17655056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64160" y="-489084"/>
            <a:ext cx="3173963" cy="10450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66396" y="1041853"/>
            <a:ext cx="11870094" cy="5489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La venganza de los hijos de Agamenón: Electra y Orestes.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La noche anterior, Clitemnestra sueña que da a luz una serpiente y lacta de ella, hiriéndole.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Angustiada por la culpa del regicidio, envía a un grupo de esclavas troyanas, las </a:t>
            </a:r>
            <a:r>
              <a:rPr lang="es-PE" dirty="0" err="1"/>
              <a:t>Coéforas</a:t>
            </a:r>
            <a:r>
              <a:rPr lang="es-PE" dirty="0"/>
              <a:t>, para que rindan homenaje y libaciones a Atreo.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>
                <a:solidFill>
                  <a:srgbClr val="FF0000"/>
                </a:solidFill>
              </a:rPr>
              <a:t>Orestes exiliado, regresa a Argos y se dispone, infatuado por Apolo, a vengar a su padre.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Es bienvenido en el palacio, se le concede la hospitalidad, pero asesina a Egisto, primero y a su madre, después. Un acto de justicia vengativa, retributiva o </a:t>
            </a:r>
            <a:r>
              <a:rPr lang="es-PE" dirty="0" err="1"/>
              <a:t>retaliativa</a:t>
            </a:r>
            <a:r>
              <a:rPr lang="es-PE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490098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9539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r>
              <a:rPr lang="es-PE" dirty="0"/>
              <a:t> (las escanciadoras, portadoras de las libaciones)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Euménides (las benévolas)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615822" y="4375960"/>
            <a:ext cx="5094513" cy="97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</p:spTree>
    <p:extLst>
      <p:ext uri="{BB962C8B-B14F-4D97-AF65-F5344CB8AC3E}">
        <p14:creationId xmlns:p14="http://schemas.microsoft.com/office/powerpoint/2010/main" val="1302776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8176" y="58150"/>
            <a:ext cx="2539481" cy="497795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Las Euménides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98580" y="684408"/>
            <a:ext cx="1145799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FF0000"/>
                </a:solidFill>
              </a:rPr>
              <a:t>Las erinias atormentan a Orestes</a:t>
            </a:r>
            <a:r>
              <a:rPr lang="es-PE" sz="2400" dirty="0"/>
              <a:t>, pero Apolo le ayuda para que se queden dormidas y él mismo pueda descansar. Le recomienda ir a Atenas. </a:t>
            </a:r>
          </a:p>
          <a:p>
            <a:endParaRPr lang="es-PE" sz="2400" dirty="0"/>
          </a:p>
          <a:p>
            <a:r>
              <a:rPr lang="es-PE" sz="2400" dirty="0"/>
              <a:t>El espectro de Clitemnestra aparece para despertar a las Erinias y reclamar que conlleven su acto de vindicación. </a:t>
            </a:r>
          </a:p>
          <a:p>
            <a:endParaRPr lang="es-PE" sz="2400" dirty="0"/>
          </a:p>
          <a:p>
            <a:r>
              <a:rPr lang="es-PE" sz="2400" dirty="0"/>
              <a:t>En Atenas, </a:t>
            </a:r>
            <a:r>
              <a:rPr lang="es-PE" sz="2400" dirty="0">
                <a:solidFill>
                  <a:srgbClr val="FF0000"/>
                </a:solidFill>
              </a:rPr>
              <a:t>Orestes encuentra a Atenea, quien propone resolver el conflicto estableciendo un juicio y tribunal en donde ella misma es la jueza. Apolo defiende al acusado. Las erinias acusan</a:t>
            </a:r>
            <a:r>
              <a:rPr lang="es-PE" sz="2400" dirty="0"/>
              <a:t>. Esto ocurre en el Areópago.</a:t>
            </a:r>
          </a:p>
          <a:p>
            <a:endParaRPr lang="es-PE" sz="2400" dirty="0"/>
          </a:p>
          <a:p>
            <a:r>
              <a:rPr lang="es-PE" sz="2400" dirty="0"/>
              <a:t>Atenea busca “resolver en un juicio por homicidio cometido por el influjo de cólera intensa” (Esquilo, Euménides, 473-474)</a:t>
            </a:r>
          </a:p>
          <a:p>
            <a:endParaRPr lang="es-PE" sz="2400" dirty="0"/>
          </a:p>
          <a:p>
            <a:r>
              <a:rPr lang="es-PE" sz="2400" dirty="0"/>
              <a:t>Las erinias enfatizan la gravedad de los actos de Orestes. Debe ser castigado. Demandan venganza. Ellas dicen: “O nosotras o el caos” (s/f)</a:t>
            </a:r>
          </a:p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15840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de flecha 12"/>
          <p:cNvCxnSpPr/>
          <p:nvPr/>
        </p:nvCxnSpPr>
        <p:spPr>
          <a:xfrm flipV="1">
            <a:off x="4677961" y="486405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680735" y="927497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1364739" y="99841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2261140" y="1003128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2030658" y="1593561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116271" y="561760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556916" y="891465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212034" y="2503941"/>
            <a:ext cx="11767931" cy="4242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Gamio, en el apartado segundo de su ensayo </a:t>
            </a:r>
            <a:r>
              <a:rPr lang="es-PE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purificación del juicio político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refiere que: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“El tema de </a:t>
            </a:r>
            <a:r>
              <a:rPr lang="es-PE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PE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Orestiada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superación de la concepción “cósmica” de la justicia 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PE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díke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– expresada en la vindicación de la cadena de venganzas como modo de restituir el orden de las relaciones humanas –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la visión política de la justicia (</a:t>
            </a:r>
            <a:r>
              <a:rPr lang="es-PE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dikaiosyne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centrada en el ejercicio de la deliberación cívica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 interior de espacios públicos e instituciones libres.” (2005, p.8)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000" dirty="0"/>
              <a:t>“El drama del príncipe argivo Orestes, el logro de su absolución ante el tribunal erigido por Atenea en el Areópago, bien podría ser considerado como </a:t>
            </a:r>
            <a:r>
              <a:rPr lang="es-PE" sz="2000" dirty="0">
                <a:solidFill>
                  <a:srgbClr val="FF0000"/>
                </a:solidFill>
              </a:rPr>
              <a:t>la concreción de este cambio de paradigma y el acto fundacional de la racionalidad pública</a:t>
            </a:r>
            <a:r>
              <a:rPr lang="es-PE" sz="2000" dirty="0"/>
              <a:t>.” (2005, p.9)</a:t>
            </a:r>
            <a:endParaRPr lang="es-P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86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8176" y="58150"/>
            <a:ext cx="2539481" cy="497795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Las Euménides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59026" y="684408"/>
            <a:ext cx="1203297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sz="2000" dirty="0"/>
          </a:p>
          <a:p>
            <a:r>
              <a:rPr lang="es-PE" sz="2000" dirty="0">
                <a:solidFill>
                  <a:srgbClr val="FF0000"/>
                </a:solidFill>
              </a:rPr>
              <a:t>Paradigmas que chocan: el concepto de justicia como venganza vs. el concepto de justicia imparcial</a:t>
            </a:r>
            <a:r>
              <a:rPr lang="es-PE" sz="2000" dirty="0"/>
              <a:t>.</a:t>
            </a:r>
          </a:p>
          <a:p>
            <a:endParaRPr lang="es-PE" sz="2000" dirty="0"/>
          </a:p>
          <a:p>
            <a:r>
              <a:rPr lang="es-PE" sz="2000" dirty="0"/>
              <a:t>Apolo sostiene que produjo un oráculo de acuerdo a la voluntad de </a:t>
            </a:r>
            <a:r>
              <a:rPr lang="es-PE" sz="2000" dirty="0" err="1"/>
              <a:t>Zeús</a:t>
            </a:r>
            <a:r>
              <a:rPr lang="es-PE" sz="2000" dirty="0"/>
              <a:t>: él cumplió con un acto de una jerarquía de mando, por lo cual es inocente e instrumento de un Dios. </a:t>
            </a:r>
          </a:p>
          <a:p>
            <a:endParaRPr lang="es-PE" sz="2000" dirty="0"/>
          </a:p>
          <a:p>
            <a:r>
              <a:rPr lang="es-PE" sz="2000" dirty="0"/>
              <a:t>Atenea vota por Orestes. “</a:t>
            </a:r>
            <a:r>
              <a:rPr lang="es-PE" sz="2800" dirty="0">
                <a:solidFill>
                  <a:srgbClr val="FF0000"/>
                </a:solidFill>
              </a:rPr>
              <a:t>Escuchad ahora la norma que instituyo, pueblo de ática, que vais a resolver la primera causa por sangre derramada. Este concejo de jueces permanecerá siempre en el futuro entre el pueblo de Egeo. En esta colina el respeto del pueblo y el miedo impedirán a los ciudadanos de día y de noche cometer injusticias. (…) Ni anarquía ni despotismo, tal es lo que recomiendo a los ciudadanos de Atenas. </a:t>
            </a:r>
            <a:r>
              <a:rPr lang="es-PE" sz="2000" dirty="0"/>
              <a:t>(Esquilo, Euménides. 682)</a:t>
            </a:r>
          </a:p>
          <a:p>
            <a:endParaRPr lang="es-PE" sz="2000" dirty="0"/>
          </a:p>
          <a:p>
            <a:r>
              <a:rPr lang="es-PE" sz="2000" dirty="0"/>
              <a:t>El jurado vota y resulta en un empate. Orestes es absuelto. (Atenea había prestablecido que si había empate, favorecería a Orestes) A partir de entonces, los problemas y conflictos se resolverán de ese modo. Las erinias protestan de que los modos antiguos han sido abandonados. </a:t>
            </a:r>
          </a:p>
          <a:p>
            <a:r>
              <a:rPr lang="es-PE" sz="2000" dirty="0"/>
              <a:t>Efectivamente, hay un tránsito en los modos de administrar la justicia. </a:t>
            </a:r>
          </a:p>
          <a:p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4212290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8176" y="58150"/>
            <a:ext cx="2539481" cy="497795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Las Euménides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98580" y="964326"/>
            <a:ext cx="114579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Las erinias no quedan contentas y amenazan con destruir los cultivos. </a:t>
            </a:r>
          </a:p>
          <a:p>
            <a:endParaRPr lang="es-PE" sz="2400" dirty="0"/>
          </a:p>
          <a:p>
            <a:r>
              <a:rPr lang="es-PE" sz="2400" dirty="0"/>
              <a:t>Atenea las calma y les ofrece un espacio con los dioses, </a:t>
            </a:r>
            <a:r>
              <a:rPr lang="es-PE" sz="2400" dirty="0">
                <a:solidFill>
                  <a:srgbClr val="FF0000"/>
                </a:solidFill>
              </a:rPr>
              <a:t>convirtiéndolas así en las Euménides, o las que celan y suspenden una sed de venganza, pero manteniendo el afán por la justicia. </a:t>
            </a:r>
          </a:p>
          <a:p>
            <a:endParaRPr lang="es-PE" sz="2400" dirty="0"/>
          </a:p>
          <a:p>
            <a:r>
              <a:rPr lang="es-PE" sz="2400" dirty="0"/>
              <a:t>Atenea entonces exclama que ha triunfado </a:t>
            </a:r>
            <a:r>
              <a:rPr lang="es-PE" sz="2400" dirty="0" err="1"/>
              <a:t>Zeús</a:t>
            </a:r>
            <a:r>
              <a:rPr lang="es-PE" sz="2400" dirty="0"/>
              <a:t>, el protector del diálogo y la palabra. </a:t>
            </a:r>
          </a:p>
          <a:p>
            <a:endParaRPr lang="es-PE" sz="2400" dirty="0"/>
          </a:p>
          <a:p>
            <a:r>
              <a:rPr lang="es-PE" sz="2400" dirty="0"/>
              <a:t>Ahora la culpa “no es exterior, sino interior”. </a:t>
            </a:r>
          </a:p>
          <a:p>
            <a:endParaRPr lang="es-PE" sz="2400" dirty="0"/>
          </a:p>
          <a:p>
            <a:r>
              <a:rPr lang="es-PE" sz="2400" dirty="0"/>
              <a:t>Es un caso “raro” de tragedia con un “final feliz”, aunque… si vemos en retrospectiva cómo llegamos a este punto… podemos darlo por debatible. </a:t>
            </a:r>
          </a:p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4141738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0"/>
            <a:ext cx="10959737" cy="697063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46040" y="858416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Apolo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108579" y="179458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90930" y="187461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Atenea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997198" y="127136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Erinias</a:t>
            </a:r>
          </a:p>
        </p:txBody>
      </p:sp>
    </p:spTree>
    <p:extLst>
      <p:ext uri="{BB962C8B-B14F-4D97-AF65-F5344CB8AC3E}">
        <p14:creationId xmlns:p14="http://schemas.microsoft.com/office/powerpoint/2010/main" val="700091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17176"/>
            <a:ext cx="10515600" cy="54597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Gamio</a:t>
            </a:r>
            <a:r>
              <a:rPr lang="es-PE" dirty="0"/>
              <a:t> nos señala el pasaje en que </a:t>
            </a:r>
            <a:r>
              <a:rPr lang="es-PE" dirty="0">
                <a:solidFill>
                  <a:srgbClr val="FF0000"/>
                </a:solidFill>
              </a:rPr>
              <a:t>Atenea</a:t>
            </a:r>
            <a:r>
              <a:rPr lang="es-PE" dirty="0"/>
              <a:t> refiere lo siguiente: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“Pero, ya que este asunto se ha presentado aquí, para entender en los homicidios, elegiré </a:t>
            </a:r>
            <a:r>
              <a:rPr lang="es-PE" dirty="0">
                <a:solidFill>
                  <a:srgbClr val="FF0000"/>
                </a:solidFill>
              </a:rPr>
              <a:t>jueces</a:t>
            </a:r>
            <a:r>
              <a:rPr lang="es-PE" dirty="0"/>
              <a:t>, que a la vez que sean </a:t>
            </a:r>
            <a:r>
              <a:rPr lang="es-PE" dirty="0">
                <a:solidFill>
                  <a:srgbClr val="FF0000"/>
                </a:solidFill>
              </a:rPr>
              <a:t>irreprochables en la estimación de la ciudad</a:t>
            </a:r>
            <a:r>
              <a:rPr lang="es-PE" dirty="0"/>
              <a:t>, estén vinculados por juramento, y los constituiré en </a:t>
            </a:r>
            <a:r>
              <a:rPr lang="es-PE" dirty="0">
                <a:solidFill>
                  <a:srgbClr val="FF0000"/>
                </a:solidFill>
              </a:rPr>
              <a:t>tribunal</a:t>
            </a:r>
            <a:r>
              <a:rPr lang="es-PE" dirty="0"/>
              <a:t> para siempre” (Esquilo citado en Gamio, Euménides, 482-484) </a:t>
            </a:r>
          </a:p>
          <a:p>
            <a:pPr marL="0" indent="0">
              <a:buNone/>
            </a:pPr>
            <a:r>
              <a:rPr lang="es-PE" dirty="0"/>
              <a:t>y agrega de inmediato: </a:t>
            </a:r>
          </a:p>
          <a:p>
            <a:pPr marL="0" indent="0">
              <a:buNone/>
            </a:pPr>
            <a:r>
              <a:rPr lang="es-PE" dirty="0"/>
              <a:t>“Lo que la diosa está planteando es </a:t>
            </a:r>
            <a:r>
              <a:rPr lang="es-PE" i="1" dirty="0">
                <a:solidFill>
                  <a:srgbClr val="FF0000"/>
                </a:solidFill>
              </a:rPr>
              <a:t>transformar</a:t>
            </a:r>
            <a:r>
              <a:rPr lang="es-PE" dirty="0">
                <a:solidFill>
                  <a:srgbClr val="FF0000"/>
                </a:solidFill>
              </a:rPr>
              <a:t> lo que se concibe inicialmente como la confrontación de fuerzas enemigas en un </a:t>
            </a:r>
            <a:r>
              <a:rPr lang="es-PE" i="1" dirty="0">
                <a:solidFill>
                  <a:srgbClr val="FF0000"/>
                </a:solidFill>
              </a:rPr>
              <a:t>litigio</a:t>
            </a:r>
            <a:r>
              <a:rPr lang="es-PE" dirty="0"/>
              <a:t>. Por ello señalaba que podemos referirnos a esta declaración como la </a:t>
            </a:r>
            <a:r>
              <a:rPr lang="es-PE" dirty="0">
                <a:solidFill>
                  <a:srgbClr val="FF0000"/>
                </a:solidFill>
              </a:rPr>
              <a:t>fundación mítica de la racionalidad pública</a:t>
            </a:r>
            <a:r>
              <a:rPr lang="es-PE" dirty="0"/>
              <a:t>. (…) Una de las condiciones de esta nueva forma de comprender la justicia supone la existencia de un </a:t>
            </a:r>
            <a:r>
              <a:rPr lang="es-PE" i="1" dirty="0"/>
              <a:t>tercero</a:t>
            </a:r>
            <a:r>
              <a:rPr lang="es-PE" dirty="0"/>
              <a:t> (el juez, y, más allá de este, la institución judicial y el estado de derecho mismo) “que está cualificado para abrir el espacio de la discusión”. </a:t>
            </a:r>
            <a:r>
              <a:rPr lang="es-PE" dirty="0">
                <a:solidFill>
                  <a:srgbClr val="FF0000"/>
                </a:solidFill>
              </a:rPr>
              <a:t>El debate público es el modo en que el conflicto debe ser afrontado</a:t>
            </a:r>
            <a:r>
              <a:rPr lang="es-PE" dirty="0"/>
              <a:t>.” (2005, p.12)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75002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de flecha 13"/>
          <p:cNvCxnSpPr/>
          <p:nvPr/>
        </p:nvCxnSpPr>
        <p:spPr>
          <a:xfrm>
            <a:off x="5648908" y="2522440"/>
            <a:ext cx="0" cy="1620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1111121" y="4407322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1082351" y="839755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491343" y="1209805"/>
            <a:ext cx="1960984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Juicio</a:t>
            </a:r>
          </a:p>
        </p:txBody>
      </p:sp>
      <p:sp>
        <p:nvSpPr>
          <p:cNvPr id="5" name="Marcador de contenido 3"/>
          <p:cNvSpPr txBox="1">
            <a:spLocks/>
          </p:cNvSpPr>
          <p:nvPr/>
        </p:nvSpPr>
        <p:spPr>
          <a:xfrm>
            <a:off x="8529735" y="1209805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Imparcialidad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247053" y="1474237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3110982" y="5116449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5784979" y="3016142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</p:spTree>
    <p:extLst>
      <p:ext uri="{BB962C8B-B14F-4D97-AF65-F5344CB8AC3E}">
        <p14:creationId xmlns:p14="http://schemas.microsoft.com/office/powerpoint/2010/main" val="34392275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184840" y="4252904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9900144" y="3395648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256280" y="3467086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4265584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112905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4338672" y="3527175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112905" y="3454944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4265584" y="827064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416277" y="1735617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1100281" y="1806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1996682" y="1811248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1766200" y="2401681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2635624" y="3101143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7942729" y="3192590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3703894" y="902419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222691" y="1723969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905045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6380489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4188148" y="6014176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1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78540" y="487025"/>
            <a:ext cx="6096000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2400" dirty="0">
                <a:solidFill>
                  <a:srgbClr val="56565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“Es posible considerar la recepción y discusión del Informe Final de la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CVR</a:t>
            </a:r>
            <a:r>
              <a:rPr lang="es-PE" sz="2400" dirty="0">
                <a:solidFill>
                  <a:srgbClr val="56565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la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luz del ejemplo de la sabiduría trágica y sus consecuencias para la construcción de la ciudadanía</a:t>
            </a:r>
            <a:r>
              <a:rPr lang="es-PE" sz="2400" dirty="0">
                <a:solidFill>
                  <a:srgbClr val="56565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.” (2005, p.6)</a:t>
            </a:r>
          </a:p>
          <a:p>
            <a:endParaRPr lang="es-PE" sz="2400" dirty="0">
              <a:solidFill>
                <a:srgbClr val="565656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s-PE" sz="2400" dirty="0"/>
              <a:t>La tragedia griega constituye una de las primeras formas literarias en las que se hace explícita, con particular intensidad, </a:t>
            </a:r>
            <a:r>
              <a:rPr lang="es-PE" sz="2400" dirty="0">
                <a:solidFill>
                  <a:srgbClr val="FF0000"/>
                </a:solidFill>
              </a:rPr>
              <a:t>una comprensión narrativa de la experiencia humana de la exclusión y la crueldad</a:t>
            </a:r>
            <a:r>
              <a:rPr lang="es-PE" sz="2400" dirty="0"/>
              <a:t>. Volver sobre ella puede permitirnos </a:t>
            </a:r>
            <a:r>
              <a:rPr lang="es-PE" sz="2400" dirty="0">
                <a:solidFill>
                  <a:srgbClr val="FF0000"/>
                </a:solidFill>
              </a:rPr>
              <a:t>recuperar un modo relevante de expresar el dolor provocado por la injusticia</a:t>
            </a:r>
            <a:r>
              <a:rPr lang="es-PE" sz="2400" dirty="0"/>
              <a:t>, así como la exigencia incondicional de reconocimiento y reparación del daño” (2005, p.4) </a:t>
            </a:r>
          </a:p>
          <a:p>
            <a:endParaRPr lang="es-PE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96" y="1001525"/>
            <a:ext cx="3860607" cy="48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39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recia antigu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741" y="645922"/>
            <a:ext cx="5080252" cy="5566155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r>
              <a:rPr lang="es-PE" b="1" dirty="0"/>
              <a:t>Las </a:t>
            </a:r>
            <a:r>
              <a:rPr lang="es-PE" b="1" dirty="0">
                <a:solidFill>
                  <a:srgbClr val="FF0000"/>
                </a:solidFill>
              </a:rPr>
              <a:t>virtudes</a:t>
            </a:r>
            <a:r>
              <a:rPr lang="es-PE" b="1" dirty="0"/>
              <a:t> </a:t>
            </a:r>
            <a:br>
              <a:rPr lang="es-PE" b="1" dirty="0"/>
            </a:br>
            <a:r>
              <a:rPr lang="es-PE" b="1" dirty="0"/>
              <a:t>y</a:t>
            </a:r>
            <a:br>
              <a:rPr lang="es-PE" b="1" dirty="0"/>
            </a:br>
            <a:r>
              <a:rPr lang="es-PE" b="1" dirty="0"/>
              <a:t>la </a:t>
            </a:r>
            <a:r>
              <a:rPr lang="es-PE" b="1" dirty="0">
                <a:solidFill>
                  <a:srgbClr val="FF0000"/>
                </a:solidFill>
              </a:rPr>
              <a:t>tragedia</a:t>
            </a:r>
            <a:br>
              <a:rPr lang="es-PE" b="1" dirty="0"/>
            </a:br>
            <a:r>
              <a:rPr lang="es-PE" b="1" dirty="0"/>
              <a:t>en la antigua Grecia</a:t>
            </a:r>
            <a:br>
              <a:rPr lang="es-PE" b="1" dirty="0"/>
            </a:br>
            <a:r>
              <a:rPr lang="es-PE" b="1" dirty="0"/>
              <a:t>(+ la </a:t>
            </a:r>
            <a:r>
              <a:rPr lang="es-PE" b="1" dirty="0" err="1">
                <a:solidFill>
                  <a:schemeClr val="accent6"/>
                </a:solidFill>
              </a:rPr>
              <a:t>Orestíada</a:t>
            </a:r>
            <a:r>
              <a:rPr lang="es-PE" b="1" dirty="0"/>
              <a:t>)</a:t>
            </a:r>
            <a:br>
              <a:rPr lang="es-PE" b="1" dirty="0"/>
            </a:b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8448747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4373</Words>
  <Application>Microsoft Office PowerPoint</Application>
  <PresentationFormat>Widescreen</PresentationFormat>
  <Paragraphs>589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Times New Roman</vt:lpstr>
      <vt:lpstr>Tema de Office</vt:lpstr>
      <vt:lpstr>Las virtudes  y la tragedia en la antigua Grecia (+ la Orestíada) </vt:lpstr>
      <vt:lpstr>LA PURIFICACIÓN DEL JUICIO POLÍTICO   NARRATIVAS DE JUSTICIA, POLÍTICAS DE RECONCILIACIÓN</vt:lpstr>
      <vt:lpstr>PowerPoint Presentation</vt:lpstr>
      <vt:lpstr>PowerPoint Presentation</vt:lpstr>
      <vt:lpstr>Las Erinias o furias</vt:lpstr>
      <vt:lpstr>Las Erinias o furias</vt:lpstr>
      <vt:lpstr>PowerPoint Presentation</vt:lpstr>
      <vt:lpstr>PowerPoint Presentation</vt:lpstr>
      <vt:lpstr>PowerPoint Presentation</vt:lpstr>
      <vt:lpstr>PowerPoint Presentation</vt:lpstr>
      <vt:lpstr>Lengua común </vt:lpstr>
      <vt:lpstr>Lengua común </vt:lpstr>
      <vt:lpstr>Lengua común </vt:lpstr>
      <vt:lpstr>Lengua común </vt:lpstr>
      <vt:lpstr>Culto compartido </vt:lpstr>
      <vt:lpstr>Culto compartido </vt:lpstr>
      <vt:lpstr>Culto compartido </vt:lpstr>
      <vt:lpstr>Culto compartido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Nietzsche, “el nacimiento de la tragedia”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Fuentes complementarias recomendadas y utilizadas: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Orestes se escabulle al palacio con la ayuda de su hermana Elektra y mata a Egisto primero, y a su madre después.</vt:lpstr>
      <vt:lpstr>PowerPoint Presentation</vt:lpstr>
      <vt:lpstr>Orestes mata a Egisto</vt:lpstr>
      <vt:lpstr>PowerPoint Presentation</vt:lpstr>
      <vt:lpstr>PowerPoint Presentation</vt:lpstr>
      <vt:lpstr>PowerPoint Presentation</vt:lpstr>
      <vt:lpstr>PowerPoint Presentation</vt:lpstr>
      <vt:lpstr>Los Atridas (Linaje y familia de Orestes)</vt:lpstr>
      <vt:lpstr>PowerPoint Presentation</vt:lpstr>
      <vt:lpstr>PowerPoint Presentation</vt:lpstr>
      <vt:lpstr>PowerPoint Presentation</vt:lpstr>
      <vt:lpstr>Los Atridas</vt:lpstr>
      <vt:lpstr>Los Atridas</vt:lpstr>
      <vt:lpstr>Los Atridas – sucesos trágicos contextuales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 virtudes  y la tragedia en la antigua Grecia (+ la Orestíada)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 virtudes en el mundo helénico</dc:title>
  <dc:creator>Fernando García Alcalá</dc:creator>
  <cp:lastModifiedBy>F. Garcìa Alcalà</cp:lastModifiedBy>
  <cp:revision>74</cp:revision>
  <dcterms:created xsi:type="dcterms:W3CDTF">2023-08-11T02:23:13Z</dcterms:created>
  <dcterms:modified xsi:type="dcterms:W3CDTF">2025-09-26T11:39:57Z</dcterms:modified>
</cp:coreProperties>
</file>